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025" r:id="rId1"/>
    <p:sldMasterId id="2147484038" r:id="rId2"/>
    <p:sldMasterId id="2147484063" r:id="rId3"/>
    <p:sldMasterId id="2147484124" r:id="rId4"/>
    <p:sldMasterId id="2147484136" r:id="rId5"/>
    <p:sldMasterId id="2147484149" r:id="rId6"/>
    <p:sldMasterId id="2147484163" r:id="rId7"/>
  </p:sldMasterIdLst>
  <p:notesMasterIdLst>
    <p:notesMasterId r:id="rId51"/>
  </p:notesMasterIdLst>
  <p:handoutMasterIdLst>
    <p:handoutMasterId r:id="rId52"/>
  </p:handoutMasterIdLst>
  <p:sldIdLst>
    <p:sldId id="256" r:id="rId8"/>
    <p:sldId id="415" r:id="rId9"/>
    <p:sldId id="329" r:id="rId10"/>
    <p:sldId id="331" r:id="rId11"/>
    <p:sldId id="299" r:id="rId12"/>
    <p:sldId id="311" r:id="rId13"/>
    <p:sldId id="312" r:id="rId14"/>
    <p:sldId id="366" r:id="rId15"/>
    <p:sldId id="278" r:id="rId16"/>
    <p:sldId id="280" r:id="rId17"/>
    <p:sldId id="417" r:id="rId18"/>
    <p:sldId id="385" r:id="rId19"/>
    <p:sldId id="386" r:id="rId20"/>
    <p:sldId id="387" r:id="rId21"/>
    <p:sldId id="388" r:id="rId22"/>
    <p:sldId id="389" r:id="rId23"/>
    <p:sldId id="408" r:id="rId24"/>
    <p:sldId id="399" r:id="rId25"/>
    <p:sldId id="404" r:id="rId26"/>
    <p:sldId id="394" r:id="rId27"/>
    <p:sldId id="395" r:id="rId28"/>
    <p:sldId id="396" r:id="rId29"/>
    <p:sldId id="397" r:id="rId30"/>
    <p:sldId id="409" r:id="rId31"/>
    <p:sldId id="368" r:id="rId32"/>
    <p:sldId id="369" r:id="rId33"/>
    <p:sldId id="371" r:id="rId34"/>
    <p:sldId id="372" r:id="rId35"/>
    <p:sldId id="373" r:id="rId36"/>
    <p:sldId id="374" r:id="rId37"/>
    <p:sldId id="418" r:id="rId38"/>
    <p:sldId id="412" r:id="rId39"/>
    <p:sldId id="419" r:id="rId40"/>
    <p:sldId id="413" r:id="rId41"/>
    <p:sldId id="414" r:id="rId42"/>
    <p:sldId id="420" r:id="rId43"/>
    <p:sldId id="421" r:id="rId44"/>
    <p:sldId id="422" r:id="rId45"/>
    <p:sldId id="423" r:id="rId46"/>
    <p:sldId id="424" r:id="rId47"/>
    <p:sldId id="403" r:id="rId48"/>
    <p:sldId id="298" r:id="rId49"/>
    <p:sldId id="275" r:id="rId50"/>
  </p:sldIdLst>
  <p:sldSz cx="9144000" cy="6858000" type="screen4x3"/>
  <p:notesSz cx="7010400" cy="9296400"/>
  <p:embeddedFontLst>
    <p:embeddedFont>
      <p:font typeface="Corbel" panose="020B0503020204020204" pitchFamily="34" charset="0"/>
      <p:regular r:id="rId53"/>
      <p:bold r:id="rId54"/>
      <p:italic r:id="rId55"/>
      <p:boldItalic r:id="rId56"/>
    </p:embeddedFont>
    <p:embeddedFont>
      <p:font typeface="Century Schoolbook" panose="02040604050505020304" pitchFamily="18" charset="0"/>
      <p:regular r:id="rId57"/>
      <p:bold r:id="rId58"/>
      <p:italic r:id="rId59"/>
      <p:boldItalic r:id="rId60"/>
    </p:embeddedFont>
    <p:embeddedFont>
      <p:font typeface="Tahoma" panose="020B0604030504040204" pitchFamily="34" charset="0"/>
      <p:regular r:id="rId61"/>
      <p:bold r:id="rId62"/>
    </p:embeddedFont>
    <p:embeddedFont>
      <p:font typeface="Verdana" panose="020B0604030504040204" pitchFamily="34" charset="0"/>
      <p:regular r:id="rId63"/>
      <p:bold r:id="rId64"/>
      <p:italic r:id="rId65"/>
      <p:boldItalic r:id="rId66"/>
    </p:embeddedFont>
    <p:embeddedFont>
      <p:font typeface="Georgia" panose="02040502050405020303" pitchFamily="18" charset="0"/>
      <p:regular r:id="rId67"/>
      <p:bold r:id="rId68"/>
      <p:italic r:id="rId69"/>
      <p:boldItalic r:id="rId70"/>
    </p:embeddedFont>
    <p:embeddedFont>
      <p:font typeface="Wingdings 2" panose="05020102010507070707" pitchFamily="18" charset="2"/>
      <p:regular r:id="rId71"/>
    </p:embeddedFont>
    <p:embeddedFont>
      <p:font typeface="Wingdings 3" panose="05040102010807070707" pitchFamily="18" charset="2"/>
      <p:regular r:id="rId72"/>
    </p:embeddedFont>
    <p:embeddedFont>
      <p:font typeface="Garamond" panose="02020404030301010803" pitchFamily="18" charset="0"/>
      <p:regular r:id="rId73"/>
      <p:bold r:id="rId74"/>
      <p:italic r:id="rId75"/>
    </p:embeddedFont>
    <p:embeddedFont>
      <p:font typeface="Lucida Sans Unicode" panose="020B0602030504020204" pitchFamily="34" charset="0"/>
      <p:regular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Tunga" panose="020B0502040204020203" pitchFamily="34" charset="0"/>
      <p:regular r:id="rId81"/>
      <p:bold r:id="rId82"/>
    </p:embeddedFont>
    <p:embeddedFont>
      <p:font typeface="Cambria" panose="02040503050406030204" pitchFamily="18" charset="0"/>
      <p:regular r:id="rId83"/>
      <p:bold r:id="rId84"/>
      <p:italic r:id="rId85"/>
      <p:boldItalic r:id="rId86"/>
    </p:embeddedFont>
    <p:embeddedFont>
      <p:font typeface="Bookman Old Style" panose="02050604050505020204" pitchFamily="18" charset="0"/>
      <p:regular r:id="rId87"/>
      <p:bold r:id="rId88"/>
      <p:italic r:id="rId89"/>
      <p:boldItalic r:id="rId9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eto, Kristy  PSC" initials="NKP" lastIdx="9" clrIdx="0">
    <p:extLst>
      <p:ext uri="{19B8F6BF-5375-455C-9EA6-DF929625EA0E}">
        <p15:presenceInfo xmlns:p15="http://schemas.microsoft.com/office/powerpoint/2012/main" userId="S-1-5-21-772481953-1324420795-770401229-59982" providerId="AD"/>
      </p:ext>
    </p:extLst>
  </p:cmAuthor>
  <p:cmAuthor id="2" name="Templeton, Carrie PSC" initials="TCP" lastIdx="10" clrIdx="1">
    <p:extLst>
      <p:ext uri="{19B8F6BF-5375-455C-9EA6-DF929625EA0E}">
        <p15:presenceInfo xmlns:p15="http://schemas.microsoft.com/office/powerpoint/2012/main" userId="S-1-5-21-772481953-1324420795-770401229-590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293D"/>
    <a:srgbClr val="4D4D4D"/>
    <a:srgbClr val="FFFF33"/>
    <a:srgbClr val="FFFFAF"/>
    <a:srgbClr val="FBAFE0"/>
    <a:srgbClr val="FF0066"/>
    <a:srgbClr val="BEBA00"/>
    <a:srgbClr val="D9DD89"/>
    <a:srgbClr val="663300"/>
    <a:srgbClr val="63A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8" autoAdjust="0"/>
  </p:normalViewPr>
  <p:slideViewPr>
    <p:cSldViewPr>
      <p:cViewPr varScale="1">
        <p:scale>
          <a:sx n="106" d="100"/>
          <a:sy n="106" d="100"/>
        </p:scale>
        <p:origin x="11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76" Type="http://schemas.openxmlformats.org/officeDocument/2006/relationships/font" Target="fonts/font24.fntdata"/><Relationship Id="rId84" Type="http://schemas.openxmlformats.org/officeDocument/2006/relationships/font" Target="fonts/font32.fntdata"/><Relationship Id="rId89" Type="http://schemas.openxmlformats.org/officeDocument/2006/relationships/font" Target="fonts/font37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9.fntdata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79" Type="http://schemas.openxmlformats.org/officeDocument/2006/relationships/font" Target="fonts/font27.fntdata"/><Relationship Id="rId87" Type="http://schemas.openxmlformats.org/officeDocument/2006/relationships/font" Target="fonts/font35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9.fntdata"/><Relationship Id="rId82" Type="http://schemas.openxmlformats.org/officeDocument/2006/relationships/font" Target="fonts/font30.fntdata"/><Relationship Id="rId90" Type="http://schemas.openxmlformats.org/officeDocument/2006/relationships/font" Target="fonts/font38.fntdata"/><Relationship Id="rId95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font" Target="fonts/font25.fntdata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0.fntdata"/><Relationship Id="rId80" Type="http://schemas.openxmlformats.org/officeDocument/2006/relationships/font" Target="fonts/font28.fntdata"/><Relationship Id="rId85" Type="http://schemas.openxmlformats.org/officeDocument/2006/relationships/font" Target="fonts/font33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font" Target="fonts/font23.fntdata"/><Relationship Id="rId83" Type="http://schemas.openxmlformats.org/officeDocument/2006/relationships/font" Target="fonts/font31.fntdata"/><Relationship Id="rId88" Type="http://schemas.openxmlformats.org/officeDocument/2006/relationships/font" Target="fonts/font36.fntdata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font" Target="fonts/font5.fntdata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font" Target="fonts/font26.fntdata"/><Relationship Id="rId81" Type="http://schemas.openxmlformats.org/officeDocument/2006/relationships/font" Target="fonts/font29.fntdata"/><Relationship Id="rId86" Type="http://schemas.openxmlformats.org/officeDocument/2006/relationships/font" Target="fonts/font34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04396325459317E-2"/>
          <c:y val="0.17165536599591719"/>
          <c:w val="0.77966579177602813"/>
          <c:h val="0.7308832750072907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7195352"/>
        <c:axId val="467099432"/>
        <c:axId val="0"/>
      </c:bar3DChart>
      <c:catAx>
        <c:axId val="297195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7099432"/>
        <c:crossesAt val="0"/>
        <c:auto val="1"/>
        <c:lblAlgn val="ctr"/>
        <c:lblOffset val="100"/>
        <c:noMultiLvlLbl val="0"/>
      </c:catAx>
      <c:valAx>
        <c:axId val="467099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195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416FE8C-F945-4747-92F9-E6FB5CE2D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9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CA3B144-F7C7-4E9E-8DBA-FF22C2301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54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DDEC4-9A32-48F4-B424-D3E18DD41FE9}" type="slidenum">
              <a:rPr lang="en-US"/>
              <a:pPr/>
              <a:t>1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6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2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50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0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B4B88-312B-45C3-A82D-B977546FD69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026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F85597-3FDD-4131-B4E0-7C96E66BB5DE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76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Bruce</a:t>
            </a:r>
            <a:r>
              <a:rPr lang="en-US" baseline="0" dirty="0" smtClean="0"/>
              <a:t> Schmidt retired</a:t>
            </a:r>
          </a:p>
          <a:p>
            <a:r>
              <a:rPr lang="en-US" baseline="0" dirty="0" smtClean="0"/>
              <a:t>Mark Williams started on July 13th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3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5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us with any questions</a:t>
            </a:r>
          </a:p>
          <a:p>
            <a:endParaRPr lang="en-US" dirty="0" smtClean="0"/>
          </a:p>
          <a:p>
            <a:r>
              <a:rPr lang="en-US" dirty="0" smtClean="0"/>
              <a:t>Avoids refunds and </a:t>
            </a:r>
            <a:r>
              <a:rPr lang="en-US" dirty="0" err="1" smtClean="0"/>
              <a:t>backbills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6120F-C4A1-419C-85C4-6C4EDACB498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2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B144-F7C7-4E9E-8DBA-FF22C230172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733800"/>
          </a:xfrm>
          <a:prstGeom prst="rect">
            <a:avLst/>
          </a:prstGeom>
          <a:gradFill rotWithShape="1">
            <a:gsLst>
              <a:gs pos="0">
                <a:srgbClr val="8F033C"/>
              </a:gs>
              <a:gs pos="100000">
                <a:srgbClr val="8F033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21288141">
            <a:off x="-990600" y="-762000"/>
            <a:ext cx="2552700" cy="8991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8F033C">
                  <a:gamma/>
                  <a:shade val="73333"/>
                  <a:invGamma/>
                </a:srgbClr>
              </a:gs>
              <a:gs pos="50000">
                <a:srgbClr val="8F033C"/>
              </a:gs>
              <a:gs pos="100000">
                <a:srgbClr val="8F033C">
                  <a:gamma/>
                  <a:shade val="73333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38"/>
          <p:cNvGrpSpPr>
            <a:grpSpLocks/>
          </p:cNvGrpSpPr>
          <p:nvPr userDrawn="1"/>
        </p:nvGrpSpPr>
        <p:grpSpPr bwMode="auto">
          <a:xfrm>
            <a:off x="533400" y="519113"/>
            <a:ext cx="1722438" cy="1193800"/>
            <a:chOff x="336" y="327"/>
            <a:chExt cx="1085" cy="752"/>
          </a:xfrm>
        </p:grpSpPr>
        <p:sp>
          <p:nvSpPr>
            <p:cNvPr id="7" name="Oval 20"/>
            <p:cNvSpPr>
              <a:spLocks noChangeArrowheads="1"/>
            </p:cNvSpPr>
            <p:nvPr userDrawn="1"/>
          </p:nvSpPr>
          <p:spPr bwMode="auto">
            <a:xfrm>
              <a:off x="336" y="369"/>
              <a:ext cx="1025" cy="71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8" name="Group 37"/>
            <p:cNvGrpSpPr>
              <a:grpSpLocks/>
            </p:cNvGrpSpPr>
            <p:nvPr userDrawn="1"/>
          </p:nvGrpSpPr>
          <p:grpSpPr bwMode="auto">
            <a:xfrm>
              <a:off x="339" y="748"/>
              <a:ext cx="306" cy="304"/>
              <a:chOff x="339" y="748"/>
              <a:chExt cx="306" cy="304"/>
            </a:xfrm>
          </p:grpSpPr>
          <p:sp>
            <p:nvSpPr>
              <p:cNvPr id="12" name="AutoShape 29"/>
              <p:cNvSpPr>
                <a:spLocks noChangeArrowheads="1"/>
              </p:cNvSpPr>
              <p:nvPr userDrawn="1"/>
            </p:nvSpPr>
            <p:spPr bwMode="auto">
              <a:xfrm rot="-2430924">
                <a:off x="353" y="748"/>
                <a:ext cx="99" cy="304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3" name="AutoShape 30"/>
              <p:cNvSpPr>
                <a:spLocks noChangeArrowheads="1"/>
              </p:cNvSpPr>
              <p:nvPr userDrawn="1"/>
            </p:nvSpPr>
            <p:spPr bwMode="auto">
              <a:xfrm rot="-3348323">
                <a:off x="443" y="825"/>
                <a:ext cx="98" cy="306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1093" y="327"/>
              <a:ext cx="328" cy="288"/>
              <a:chOff x="1093" y="327"/>
              <a:chExt cx="328" cy="288"/>
            </a:xfrm>
          </p:grpSpPr>
          <p:sp>
            <p:nvSpPr>
              <p:cNvPr id="10" name="AutoShape 33"/>
              <p:cNvSpPr>
                <a:spLocks noChangeArrowheads="1"/>
              </p:cNvSpPr>
              <p:nvPr userDrawn="1"/>
            </p:nvSpPr>
            <p:spPr bwMode="auto">
              <a:xfrm rot="7895566">
                <a:off x="1216" y="340"/>
                <a:ext cx="82" cy="328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" name="AutoShape 34"/>
              <p:cNvSpPr>
                <a:spLocks noChangeArrowheads="1"/>
              </p:cNvSpPr>
              <p:nvPr userDrawn="1"/>
            </p:nvSpPr>
            <p:spPr bwMode="auto">
              <a:xfrm rot="8102095">
                <a:off x="1151" y="327"/>
                <a:ext cx="96" cy="288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4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" y="281040"/>
            <a:ext cx="2289175" cy="172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19400" y="609600"/>
            <a:ext cx="6019800" cy="2667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7C58-E185-478E-9320-ABC751CF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3692-4FD4-48B6-95FC-079EC021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667A-5B63-4627-9B62-A2383AEA2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4DF2-A9F8-4305-B867-1E2D359B608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498-377E-4131-85B5-0DA871ADD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61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9842" name="Rectangle 5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43" name="Rectangle 5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44" name="Rectangle 5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E7A569-6DF4-4969-9898-1EC3C82B954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" name="Group 38"/>
          <p:cNvGrpSpPr>
            <a:grpSpLocks/>
          </p:cNvGrpSpPr>
          <p:nvPr userDrawn="1"/>
        </p:nvGrpSpPr>
        <p:grpSpPr bwMode="auto">
          <a:xfrm>
            <a:off x="533400" y="519113"/>
            <a:ext cx="1722438" cy="1193800"/>
            <a:chOff x="336" y="327"/>
            <a:chExt cx="1085" cy="752"/>
          </a:xfrm>
        </p:grpSpPr>
        <p:sp>
          <p:nvSpPr>
            <p:cNvPr id="8" name="Oval 20"/>
            <p:cNvSpPr>
              <a:spLocks noChangeArrowheads="1"/>
            </p:cNvSpPr>
            <p:nvPr userDrawn="1"/>
          </p:nvSpPr>
          <p:spPr bwMode="auto">
            <a:xfrm>
              <a:off x="336" y="369"/>
              <a:ext cx="1025" cy="71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39" y="748"/>
              <a:ext cx="306" cy="304"/>
              <a:chOff x="339" y="748"/>
              <a:chExt cx="306" cy="304"/>
            </a:xfrm>
          </p:grpSpPr>
          <p:sp>
            <p:nvSpPr>
              <p:cNvPr id="13" name="AutoShape 29"/>
              <p:cNvSpPr>
                <a:spLocks noChangeArrowheads="1"/>
              </p:cNvSpPr>
              <p:nvPr userDrawn="1"/>
            </p:nvSpPr>
            <p:spPr bwMode="auto">
              <a:xfrm rot="-2430924">
                <a:off x="353" y="748"/>
                <a:ext cx="99" cy="304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4" name="AutoShape 30"/>
              <p:cNvSpPr>
                <a:spLocks noChangeArrowheads="1"/>
              </p:cNvSpPr>
              <p:nvPr userDrawn="1"/>
            </p:nvSpPr>
            <p:spPr bwMode="auto">
              <a:xfrm rot="-3348323">
                <a:off x="443" y="825"/>
                <a:ext cx="98" cy="306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0" name="Group 35"/>
            <p:cNvGrpSpPr>
              <a:grpSpLocks/>
            </p:cNvGrpSpPr>
            <p:nvPr userDrawn="1"/>
          </p:nvGrpSpPr>
          <p:grpSpPr bwMode="auto">
            <a:xfrm>
              <a:off x="1093" y="327"/>
              <a:ext cx="328" cy="288"/>
              <a:chOff x="1093" y="327"/>
              <a:chExt cx="328" cy="288"/>
            </a:xfrm>
          </p:grpSpPr>
          <p:sp>
            <p:nvSpPr>
              <p:cNvPr id="11" name="AutoShape 33"/>
              <p:cNvSpPr>
                <a:spLocks noChangeArrowheads="1"/>
              </p:cNvSpPr>
              <p:nvPr userDrawn="1"/>
            </p:nvSpPr>
            <p:spPr bwMode="auto">
              <a:xfrm rot="7895566">
                <a:off x="1216" y="340"/>
                <a:ext cx="82" cy="328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2" name="AutoShape 34"/>
              <p:cNvSpPr>
                <a:spLocks noChangeArrowheads="1"/>
              </p:cNvSpPr>
              <p:nvPr userDrawn="1"/>
            </p:nvSpPr>
            <p:spPr bwMode="auto">
              <a:xfrm rot="8102095">
                <a:off x="1151" y="327"/>
                <a:ext cx="96" cy="288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5" name="Picture 1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" y="281040"/>
            <a:ext cx="2289175" cy="172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D47D1-2872-4164-A59A-6DB4930F3D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0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1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99D3-49D7-4E63-9F25-9CF912A6D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497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24497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207F-06A3-4979-8027-A29175F6B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40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37B1-CB36-4C5B-9B7B-E4732DCF1A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5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75600-343A-4D5D-B6BB-650516BEC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3321-AD2F-445B-9E8F-582A61C59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6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89DA-9DC9-4DA8-B574-AE12F021D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51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7CE1-5BD5-469B-B8D8-CB643AAD56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76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F1A9-488A-4B41-A9DB-1F1DF15939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0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27C58-E185-478E-9320-ABC751CFC2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2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88913"/>
            <a:ext cx="2160587" cy="6473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329363" cy="6473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3692-4FD4-48B6-95FC-079EC0217B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399D3-49D7-4E63-9F25-9CF912A6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3C86-F63E-4D7E-A125-4A92870BFA9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B352-9234-489D-AFF0-DA14DB0C0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">
            <a:xfrm>
              <a:off x="1008" y="0"/>
              <a:ext cx="4752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0" y="0"/>
              <a:ext cx="1008" cy="4320"/>
            </a:xfrm>
            <a:prstGeom prst="rect">
              <a:avLst/>
            </a:prstGeom>
            <a:solidFill>
              <a:srgbClr val="B004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0"/>
              <a:ext cx="5760" cy="24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1008" y="2400"/>
                </a:cxn>
                <a:cxn ang="0">
                  <a:pos x="5760" y="1536"/>
                </a:cxn>
                <a:cxn ang="0">
                  <a:pos x="5760" y="0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5760" h="2400">
                  <a:moveTo>
                    <a:pt x="0" y="1200"/>
                  </a:moveTo>
                  <a:lnTo>
                    <a:pt x="1008" y="2400"/>
                  </a:lnTo>
                  <a:lnTo>
                    <a:pt x="5760" y="1536"/>
                  </a:lnTo>
                  <a:lnTo>
                    <a:pt x="5760" y="0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313288"/>
            <a:ext cx="2133600" cy="166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61722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6764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440BB1EA-E71A-4A81-B104-830CC902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C9C0-24D8-4B19-9679-EED796FA6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164EA-7F02-4B1A-8FAD-3D4C1E143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207F-06A3-4979-8027-A29175F6B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68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ECB67-1453-4B0F-BE29-48F6AEC4F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819A-ABC8-42FC-BC2F-B7D68FFEA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C6FA2-587C-4F7A-B1D6-C84C69D76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89D4-B32B-46FA-8E4F-4D5D4F6EE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A2C81-A61C-44B6-A535-388525A38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CEB6F-0A35-491D-89E6-00A2B72E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05EA-4898-4792-AB41-82F5F945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1663" y="152400"/>
            <a:ext cx="2087562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113463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478C-C385-4CBA-AE2A-6E4DE872E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733800"/>
          </a:xfrm>
          <a:prstGeom prst="rect">
            <a:avLst/>
          </a:prstGeom>
          <a:gradFill rotWithShape="1">
            <a:gsLst>
              <a:gs pos="0">
                <a:srgbClr val="8F033C"/>
              </a:gs>
              <a:gs pos="100000">
                <a:srgbClr val="8F033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21288141">
            <a:off x="-990600" y="-762000"/>
            <a:ext cx="2552700" cy="8991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8F033C">
                  <a:gamma/>
                  <a:shade val="73333"/>
                  <a:invGamma/>
                </a:srgbClr>
              </a:gs>
              <a:gs pos="50000">
                <a:srgbClr val="8F033C"/>
              </a:gs>
              <a:gs pos="100000">
                <a:srgbClr val="8F033C">
                  <a:gamma/>
                  <a:shade val="73333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Group 38"/>
          <p:cNvGrpSpPr>
            <a:grpSpLocks/>
          </p:cNvGrpSpPr>
          <p:nvPr userDrawn="1"/>
        </p:nvGrpSpPr>
        <p:grpSpPr bwMode="auto">
          <a:xfrm>
            <a:off x="533400" y="519113"/>
            <a:ext cx="1722438" cy="1193800"/>
            <a:chOff x="336" y="327"/>
            <a:chExt cx="1085" cy="752"/>
          </a:xfrm>
        </p:grpSpPr>
        <p:sp>
          <p:nvSpPr>
            <p:cNvPr id="7" name="Oval 20"/>
            <p:cNvSpPr>
              <a:spLocks noChangeArrowheads="1"/>
            </p:cNvSpPr>
            <p:nvPr userDrawn="1"/>
          </p:nvSpPr>
          <p:spPr bwMode="auto">
            <a:xfrm>
              <a:off x="336" y="369"/>
              <a:ext cx="1025" cy="71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8" name="Group 37"/>
            <p:cNvGrpSpPr>
              <a:grpSpLocks/>
            </p:cNvGrpSpPr>
            <p:nvPr userDrawn="1"/>
          </p:nvGrpSpPr>
          <p:grpSpPr bwMode="auto">
            <a:xfrm>
              <a:off x="339" y="748"/>
              <a:ext cx="306" cy="304"/>
              <a:chOff x="339" y="748"/>
              <a:chExt cx="306" cy="304"/>
            </a:xfrm>
          </p:grpSpPr>
          <p:sp>
            <p:nvSpPr>
              <p:cNvPr id="12" name="AutoShape 29"/>
              <p:cNvSpPr>
                <a:spLocks noChangeArrowheads="1"/>
              </p:cNvSpPr>
              <p:nvPr userDrawn="1"/>
            </p:nvSpPr>
            <p:spPr bwMode="auto">
              <a:xfrm rot="-2430924">
                <a:off x="353" y="748"/>
                <a:ext cx="99" cy="304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3" name="AutoShape 30"/>
              <p:cNvSpPr>
                <a:spLocks noChangeArrowheads="1"/>
              </p:cNvSpPr>
              <p:nvPr userDrawn="1"/>
            </p:nvSpPr>
            <p:spPr bwMode="auto">
              <a:xfrm rot="-3348323">
                <a:off x="443" y="825"/>
                <a:ext cx="98" cy="306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1093" y="327"/>
              <a:ext cx="328" cy="288"/>
              <a:chOff x="1093" y="327"/>
              <a:chExt cx="328" cy="288"/>
            </a:xfrm>
          </p:grpSpPr>
          <p:sp>
            <p:nvSpPr>
              <p:cNvPr id="10" name="AutoShape 33"/>
              <p:cNvSpPr>
                <a:spLocks noChangeArrowheads="1"/>
              </p:cNvSpPr>
              <p:nvPr userDrawn="1"/>
            </p:nvSpPr>
            <p:spPr bwMode="auto">
              <a:xfrm rot="7895566">
                <a:off x="1216" y="340"/>
                <a:ext cx="82" cy="328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" name="AutoShape 34"/>
              <p:cNvSpPr>
                <a:spLocks noChangeArrowheads="1"/>
              </p:cNvSpPr>
              <p:nvPr userDrawn="1"/>
            </p:nvSpPr>
            <p:spPr bwMode="auto">
              <a:xfrm rot="8102095">
                <a:off x="1151" y="327"/>
                <a:ext cx="96" cy="288"/>
              </a:xfrm>
              <a:prstGeom prst="moon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14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" y="281040"/>
            <a:ext cx="2289175" cy="172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19400" y="609600"/>
            <a:ext cx="6019800" cy="2667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75600-343A-4D5D-B6BB-650516BEC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37B1-CB36-4C5B-9B7B-E4732DCF1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399D3-49D7-4E63-9F25-9CF912A6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207F-06A3-4979-8027-A29175F6B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37B1-CB36-4C5B-9B7B-E4732DCF1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3321-AD2F-445B-9E8F-582A61C59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89DA-9DC9-4DA8-B574-AE12F021D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CE1-5BD5-469B-B8D8-CB643AAD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7F1A9-488A-4B41-A9DB-1F1DF159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27C58-E185-478E-9320-ABC751CF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3692-4FD4-48B6-95FC-079EC0217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667A-5B63-4627-9B62-A2383AEA2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3321-AD2F-445B-9E8F-582A61C59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4572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8F03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4190" y="3959225"/>
            <a:ext cx="370582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23"/>
          <p:cNvSpPr>
            <a:spLocks noChangeShapeType="1"/>
          </p:cNvSpPr>
          <p:nvPr userDrawn="1"/>
        </p:nvSpPr>
        <p:spPr bwMode="auto">
          <a:xfrm>
            <a:off x="8077200" y="38862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957263"/>
            <a:ext cx="8077200" cy="160972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971800"/>
            <a:ext cx="6629400" cy="1676400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6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61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89DA-9DC9-4DA8-B574-AE12F021D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/>
              <a:endParaRPr lang="en-US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/>
              <a:endParaRPr lang="en-US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0"/>
              <a:endParaRPr lang="en-US" kern="1200">
                <a:solidFill>
                  <a:prstClr val="white"/>
                </a:solidFill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l" rtl="0"/>
            <a:fld id="{2FCA9031-597A-4036-BBA8-F3C9AF6D0BAE}" type="datetimeFigureOut">
              <a:rPr lang="en-US" sz="1000" kern="1200" smtClean="0"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latin typeface="Lucida Sans Unicode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algn="r" rtl="0"/>
            <a:endParaRPr lang="en-US" sz="1000" kern="1200">
              <a:solidFill>
                <a:srgbClr val="FF388C">
                  <a:tint val="20000"/>
                </a:srgbClr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rtl="0"/>
            <a:fld id="{B0C681A8-9BEE-4D7C-BD35-31A5D4C7FCEA}" type="slidenum">
              <a:rPr lang="en-US" sz="1000" kern="1200" smtClean="0"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latin typeface="Lucida Sans Unicode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5171"/>
            <a:ext cx="1763486" cy="1379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829761"/>
          </a:xfrm>
        </p:spPr>
        <p:txBody>
          <a:bodyPr vert="horz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mbria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/>
              <a:endParaRPr lang="en-US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algn="l" rtl="0"/>
              <a:endParaRPr lang="en-US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rtl="0"/>
              <a:endParaRPr lang="en-US" kern="1200">
                <a:solidFill>
                  <a:prstClr val="white"/>
                </a:solidFill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l" rtl="0"/>
            <a:fld id="{2FCA9031-597A-4036-BBA8-F3C9AF6D0BAE}" type="datetimeFigureOut">
              <a:rPr lang="en-US" sz="1000" kern="1200" smtClean="0"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latin typeface="Lucida Sans Unicode"/>
              <a:ea typeface="+mn-ea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algn="r" rtl="0"/>
            <a:endParaRPr lang="en-US" sz="1000" kern="1200">
              <a:solidFill>
                <a:srgbClr val="FF388C">
                  <a:tint val="20000"/>
                </a:srgbClr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 rtl="0"/>
            <a:fld id="{B0C681A8-9BEE-4D7C-BD35-31A5D4C7FCEA}" type="slidenum">
              <a:rPr lang="en-US" sz="1000" kern="1200" smtClean="0"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latin typeface="Lucida Sans Unicode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5171"/>
            <a:ext cx="1763486" cy="13794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2FCA9031-597A-4036-BBA8-F3C9AF6D0BAE}" type="datetimeFigureOut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B0C681A8-9BEE-4D7C-BD35-31A5D4C7FCEA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>
                <a:latin typeface="Cambria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2FCA9031-597A-4036-BBA8-F3C9AF6D0BAE}" type="datetimeFigureOut">
              <a:rPr lang="en-US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B0C681A8-9BEE-4D7C-BD35-31A5D4C7FCEA}" type="slidenum">
              <a:rPr lang="en-US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2FCA9031-597A-4036-BBA8-F3C9AF6D0BAE}" type="datetimeFigureOut">
              <a:rPr lang="en-US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B0C681A8-9BEE-4D7C-BD35-31A5D4C7FCEA}" type="slidenum">
              <a:rPr lang="en-US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2FCA9031-597A-4036-BBA8-F3C9AF6D0BAE}" type="datetimeFigureOut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B0C681A8-9BEE-4D7C-BD35-31A5D4C7FCEA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2FCA9031-597A-4036-BBA8-F3C9AF6D0BAE}" type="datetimeFigureOut">
              <a:rPr lang="en-US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B0C681A8-9BEE-4D7C-BD35-31A5D4C7FCEA}" type="slidenum">
              <a:rPr lang="en-US" sz="1000" kern="120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CE1-5BD5-469B-B8D8-CB643AAD5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2FCA9031-597A-4036-BBA8-F3C9AF6D0BAE}" type="datetimeFigureOut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B0C681A8-9BEE-4D7C-BD35-31A5D4C7FCEA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algn="l" rtl="0"/>
            <a:fld id="{2FCA9031-597A-4036-BBA8-F3C9AF6D0BAE}" type="datetimeFigureOut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B0C681A8-9BEE-4D7C-BD35-31A5D4C7FCEA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l" rtl="0"/>
            <a:fld id="{2FCA9031-597A-4036-BBA8-F3C9AF6D0BAE}" type="datetimeFigureOut">
              <a:rPr lang="en-US" sz="1000" kern="1200" smtClean="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 rtl="0"/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 rtl="0"/>
            <a:fld id="{B0C681A8-9BEE-4D7C-BD35-31A5D4C7FCEA}" type="slidenum">
              <a:rPr lang="en-US" sz="1000" kern="1200" smtClean="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2FCA9031-597A-4036-BBA8-F3C9AF6D0BAE}" type="datetimeFigureOut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B0C681A8-9BEE-4D7C-BD35-31A5D4C7FCEA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/>
            <a:fld id="{2FCA9031-597A-4036-BBA8-F3C9AF6D0BAE}" type="datetimeFigureOut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/>
            <a:fld id="{B0C681A8-9BEE-4D7C-BD35-31A5D4C7FCEA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FCA9031-597A-4036-BBA8-F3C9AF6D0BAE}" type="datetimeFigureOut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0C681A8-9BEE-4D7C-BD35-31A5D4C7FCEA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2FCA9031-597A-4036-BBA8-F3C9AF6D0BAE}" type="datetimeFigureOut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l" rtl="0"/>
              <a:t>9/21/2015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0C681A8-9BEE-4D7C-BD35-31A5D4C7FCEA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pic>
        <p:nvPicPr>
          <p:cNvPr id="7" name="Picture 6" descr="PSClogo.JPG"/>
          <p:cNvPicPr>
            <a:picLocks noChangeAspect="1"/>
          </p:cNvPicPr>
          <p:nvPr userDrawn="1"/>
        </p:nvPicPr>
        <p:blipFill>
          <a:blip r:embed="rId2" cstate="print"/>
          <a:srcRect t="6667" b="6667"/>
          <a:stretch>
            <a:fillRect/>
          </a:stretch>
        </p:blipFill>
        <p:spPr>
          <a:xfrm>
            <a:off x="7315200" y="323765"/>
            <a:ext cx="1295400" cy="10478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27F8D6B1-5F4A-4256-A543-E5D655EAB7DF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C651C259-A413-4267-A487-CE72E7B0E0A1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099C4D81-33AB-413E-A84B-FB7F56E9F205}" type="slidenum">
              <a:rPr lang="en-US" sz="10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algn="r" rtl="0"/>
              <a:t>‹#›</a:t>
            </a:fld>
            <a:endParaRPr lang="en-US" sz="10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7F1A9-488A-4B41-A9DB-1F1DF1593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gi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A10343"/>
              </a:gs>
              <a:gs pos="100000">
                <a:srgbClr val="A1034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65D47D1-2872-4164-A59A-6DB4930F3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-311859">
            <a:off x="-990600" y="-762001"/>
            <a:ext cx="2552700" cy="8991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A10343"/>
              </a:gs>
              <a:gs pos="100000">
                <a:srgbClr val="A1034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5129" name="Group 36"/>
          <p:cNvGrpSpPr>
            <a:grpSpLocks/>
          </p:cNvGrpSpPr>
          <p:nvPr/>
        </p:nvGrpSpPr>
        <p:grpSpPr bwMode="auto">
          <a:xfrm>
            <a:off x="0" y="198438"/>
            <a:ext cx="1219200" cy="919163"/>
            <a:chOff x="-1680" y="1125"/>
            <a:chExt cx="768" cy="579"/>
          </a:xfrm>
        </p:grpSpPr>
        <p:grpSp>
          <p:nvGrpSpPr>
            <p:cNvPr id="5130" name="Group 28"/>
            <p:cNvGrpSpPr>
              <a:grpSpLocks/>
            </p:cNvGrpSpPr>
            <p:nvPr userDrawn="1"/>
          </p:nvGrpSpPr>
          <p:grpSpPr bwMode="auto">
            <a:xfrm>
              <a:off x="-1556" y="1212"/>
              <a:ext cx="580" cy="398"/>
              <a:chOff x="336" y="327"/>
              <a:chExt cx="1085" cy="752"/>
            </a:xfrm>
          </p:grpSpPr>
          <p:sp>
            <p:nvSpPr>
              <p:cNvPr id="1053" name="Oval 29"/>
              <p:cNvSpPr>
                <a:spLocks noChangeArrowheads="1"/>
              </p:cNvSpPr>
              <p:nvPr userDrawn="1"/>
            </p:nvSpPr>
            <p:spPr bwMode="auto">
              <a:xfrm>
                <a:off x="336" y="369"/>
                <a:ext cx="1025" cy="71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5133" name="Group 30"/>
              <p:cNvGrpSpPr>
                <a:grpSpLocks/>
              </p:cNvGrpSpPr>
              <p:nvPr userDrawn="1"/>
            </p:nvGrpSpPr>
            <p:grpSpPr bwMode="auto">
              <a:xfrm>
                <a:off x="339" y="748"/>
                <a:ext cx="306" cy="304"/>
                <a:chOff x="339" y="748"/>
                <a:chExt cx="306" cy="304"/>
              </a:xfrm>
            </p:grpSpPr>
            <p:sp>
              <p:nvSpPr>
                <p:cNvPr id="1055" name="AutoShape 31"/>
                <p:cNvSpPr>
                  <a:spLocks noChangeArrowheads="1"/>
                </p:cNvSpPr>
                <p:nvPr userDrawn="1"/>
              </p:nvSpPr>
              <p:spPr bwMode="auto">
                <a:xfrm rot="-2430924">
                  <a:off x="353" y="748"/>
                  <a:ext cx="99" cy="30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56" name="AutoShape 32"/>
                <p:cNvSpPr>
                  <a:spLocks noChangeArrowheads="1"/>
                </p:cNvSpPr>
                <p:nvPr userDrawn="1"/>
              </p:nvSpPr>
              <p:spPr bwMode="auto">
                <a:xfrm rot="-3348323">
                  <a:off x="443" y="826"/>
                  <a:ext cx="98" cy="305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134" name="Group 33"/>
              <p:cNvGrpSpPr>
                <a:grpSpLocks/>
              </p:cNvGrpSpPr>
              <p:nvPr userDrawn="1"/>
            </p:nvGrpSpPr>
            <p:grpSpPr bwMode="auto">
              <a:xfrm>
                <a:off x="1093" y="327"/>
                <a:ext cx="328" cy="288"/>
                <a:chOff x="1093" y="327"/>
                <a:chExt cx="328" cy="288"/>
              </a:xfrm>
            </p:grpSpPr>
            <p:sp>
              <p:nvSpPr>
                <p:cNvPr id="1058" name="AutoShape 34"/>
                <p:cNvSpPr>
                  <a:spLocks noChangeArrowheads="1"/>
                </p:cNvSpPr>
                <p:nvPr userDrawn="1"/>
              </p:nvSpPr>
              <p:spPr bwMode="auto">
                <a:xfrm rot="7895566">
                  <a:off x="1217" y="340"/>
                  <a:ext cx="81" cy="327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59" name="AutoShape 35"/>
                <p:cNvSpPr>
                  <a:spLocks noChangeArrowheads="1"/>
                </p:cNvSpPr>
                <p:nvPr userDrawn="1"/>
              </p:nvSpPr>
              <p:spPr bwMode="auto">
                <a:xfrm rot="8102095">
                  <a:off x="1152" y="327"/>
                  <a:ext cx="95" cy="287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pic>
          <p:nvPicPr>
            <p:cNvPr id="5131" name="Picture 27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80" y="1125"/>
              <a:ext cx="768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3951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42350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826" name="Rectangle 5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65D47D1-2872-4164-A59A-6DB4930F3D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9" r:id="rId1"/>
    <p:sldLayoutId id="2147484050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F65D47D1-2872-4164-A59A-6DB4930F3D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68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FE9DCC-3CAB-44F0-9EF6-02CF0C479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3" name="Group 16"/>
          <p:cNvGrpSpPr>
            <a:grpSpLocks/>
          </p:cNvGrpSpPr>
          <p:nvPr/>
        </p:nvGrpSpPr>
        <p:grpSpPr bwMode="auto">
          <a:xfrm>
            <a:off x="0" y="0"/>
            <a:ext cx="1371600" cy="1281113"/>
            <a:chOff x="0" y="0"/>
            <a:chExt cx="864" cy="807"/>
          </a:xfrm>
        </p:grpSpPr>
        <p:grpSp>
          <p:nvGrpSpPr>
            <p:cNvPr id="4112" name="Group 17"/>
            <p:cNvGrpSpPr>
              <a:grpSpLocks/>
            </p:cNvGrpSpPr>
            <p:nvPr userDrawn="1"/>
          </p:nvGrpSpPr>
          <p:grpSpPr bwMode="auto">
            <a:xfrm>
              <a:off x="140" y="229"/>
              <a:ext cx="618" cy="370"/>
              <a:chOff x="131" y="229"/>
              <a:chExt cx="630" cy="382"/>
            </a:xfrm>
          </p:grpSpPr>
          <p:sp>
            <p:nvSpPr>
              <p:cNvPr id="4114" name="Oval 18"/>
              <p:cNvSpPr>
                <a:spLocks noChangeArrowheads="1"/>
              </p:cNvSpPr>
              <p:nvPr userDrawn="1"/>
            </p:nvSpPr>
            <p:spPr bwMode="auto">
              <a:xfrm rot="-1313470">
                <a:off x="131" y="229"/>
                <a:ext cx="630" cy="3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 userDrawn="1"/>
            </p:nvSpPr>
            <p:spPr bwMode="auto">
              <a:xfrm>
                <a:off x="195" y="246"/>
                <a:ext cx="144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pic>
          <p:nvPicPr>
            <p:cNvPr id="4113" name="Picture 20" descr="PSC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864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3"/>
          <p:cNvSpPr>
            <a:spLocks noChangeArrowheads="1"/>
          </p:cNvSpPr>
          <p:nvPr/>
        </p:nvSpPr>
        <p:spPr bwMode="blackGray">
          <a:xfrm>
            <a:off x="1600200" y="0"/>
            <a:ext cx="9339263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0" y="0"/>
            <a:ext cx="1981200" cy="6858000"/>
          </a:xfrm>
          <a:prstGeom prst="rect">
            <a:avLst/>
          </a:prstGeom>
          <a:solidFill>
            <a:srgbClr val="B0043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101" name="Freeform 5"/>
          <p:cNvSpPr>
            <a:spLocks/>
          </p:cNvSpPr>
          <p:nvPr/>
        </p:nvSpPr>
        <p:spPr bwMode="ltGray">
          <a:xfrm>
            <a:off x="0" y="0"/>
            <a:ext cx="11320463" cy="1905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1200"/>
              </a:cxn>
              <a:cxn ang="0">
                <a:pos x="5760" y="336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1200">
                <a:moveTo>
                  <a:pt x="0" y="0"/>
                </a:moveTo>
                <a:lnTo>
                  <a:pt x="1008" y="1200"/>
                </a:lnTo>
                <a:lnTo>
                  <a:pt x="5760" y="336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4107" name="Group 26"/>
          <p:cNvGrpSpPr>
            <a:grpSpLocks/>
          </p:cNvGrpSpPr>
          <p:nvPr/>
        </p:nvGrpSpPr>
        <p:grpSpPr bwMode="auto">
          <a:xfrm>
            <a:off x="7642225" y="26405"/>
            <a:ext cx="1219200" cy="918744"/>
            <a:chOff x="912" y="1496"/>
            <a:chExt cx="864" cy="695"/>
          </a:xfrm>
        </p:grpSpPr>
        <p:grpSp>
          <p:nvGrpSpPr>
            <p:cNvPr id="4108" name="Group 27"/>
            <p:cNvGrpSpPr>
              <a:grpSpLocks/>
            </p:cNvGrpSpPr>
            <p:nvPr userDrawn="1"/>
          </p:nvGrpSpPr>
          <p:grpSpPr bwMode="auto">
            <a:xfrm>
              <a:off x="1052" y="1669"/>
              <a:ext cx="618" cy="370"/>
              <a:chOff x="1052" y="1669"/>
              <a:chExt cx="618" cy="370"/>
            </a:xfrm>
          </p:grpSpPr>
          <p:sp>
            <p:nvSpPr>
              <p:cNvPr id="4124" name="Oval 28"/>
              <p:cNvSpPr>
                <a:spLocks noChangeArrowheads="1"/>
              </p:cNvSpPr>
              <p:nvPr userDrawn="1"/>
            </p:nvSpPr>
            <p:spPr bwMode="auto">
              <a:xfrm rot="-1313470">
                <a:off x="1051" y="1669"/>
                <a:ext cx="619" cy="37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125" name="Oval 29"/>
              <p:cNvSpPr>
                <a:spLocks noChangeArrowheads="1"/>
              </p:cNvSpPr>
              <p:nvPr userDrawn="1"/>
            </p:nvSpPr>
            <p:spPr bwMode="auto">
              <a:xfrm>
                <a:off x="1114" y="1685"/>
                <a:ext cx="142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pic>
          <p:nvPicPr>
            <p:cNvPr id="4109" name="Picture 30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2" y="1496"/>
              <a:ext cx="864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A10343"/>
              </a:gs>
              <a:gs pos="100000">
                <a:srgbClr val="A10343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65D47D1-2872-4164-A59A-6DB4930F3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 rot="-311859">
            <a:off x="-990600" y="-762001"/>
            <a:ext cx="2552700" cy="8991600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A10343"/>
              </a:gs>
              <a:gs pos="100000">
                <a:srgbClr val="A1034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5129" name="Group 36"/>
          <p:cNvGrpSpPr>
            <a:grpSpLocks/>
          </p:cNvGrpSpPr>
          <p:nvPr/>
        </p:nvGrpSpPr>
        <p:grpSpPr bwMode="auto">
          <a:xfrm>
            <a:off x="0" y="198438"/>
            <a:ext cx="1219200" cy="919163"/>
            <a:chOff x="-1680" y="1125"/>
            <a:chExt cx="768" cy="579"/>
          </a:xfrm>
        </p:grpSpPr>
        <p:grpSp>
          <p:nvGrpSpPr>
            <p:cNvPr id="5130" name="Group 28"/>
            <p:cNvGrpSpPr>
              <a:grpSpLocks/>
            </p:cNvGrpSpPr>
            <p:nvPr userDrawn="1"/>
          </p:nvGrpSpPr>
          <p:grpSpPr bwMode="auto">
            <a:xfrm>
              <a:off x="-1556" y="1212"/>
              <a:ext cx="580" cy="398"/>
              <a:chOff x="336" y="327"/>
              <a:chExt cx="1085" cy="752"/>
            </a:xfrm>
          </p:grpSpPr>
          <p:sp>
            <p:nvSpPr>
              <p:cNvPr id="1053" name="Oval 29"/>
              <p:cNvSpPr>
                <a:spLocks noChangeArrowheads="1"/>
              </p:cNvSpPr>
              <p:nvPr userDrawn="1"/>
            </p:nvSpPr>
            <p:spPr bwMode="auto">
              <a:xfrm>
                <a:off x="336" y="369"/>
                <a:ext cx="1025" cy="71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5133" name="Group 30"/>
              <p:cNvGrpSpPr>
                <a:grpSpLocks/>
              </p:cNvGrpSpPr>
              <p:nvPr userDrawn="1"/>
            </p:nvGrpSpPr>
            <p:grpSpPr bwMode="auto">
              <a:xfrm>
                <a:off x="339" y="748"/>
                <a:ext cx="306" cy="304"/>
                <a:chOff x="339" y="748"/>
                <a:chExt cx="306" cy="304"/>
              </a:xfrm>
            </p:grpSpPr>
            <p:sp>
              <p:nvSpPr>
                <p:cNvPr id="1055" name="AutoShape 31"/>
                <p:cNvSpPr>
                  <a:spLocks noChangeArrowheads="1"/>
                </p:cNvSpPr>
                <p:nvPr userDrawn="1"/>
              </p:nvSpPr>
              <p:spPr bwMode="auto">
                <a:xfrm rot="-2430924">
                  <a:off x="353" y="748"/>
                  <a:ext cx="99" cy="304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56" name="AutoShape 32"/>
                <p:cNvSpPr>
                  <a:spLocks noChangeArrowheads="1"/>
                </p:cNvSpPr>
                <p:nvPr userDrawn="1"/>
              </p:nvSpPr>
              <p:spPr bwMode="auto">
                <a:xfrm rot="-3348323">
                  <a:off x="443" y="826"/>
                  <a:ext cx="98" cy="305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134" name="Group 33"/>
              <p:cNvGrpSpPr>
                <a:grpSpLocks/>
              </p:cNvGrpSpPr>
              <p:nvPr userDrawn="1"/>
            </p:nvGrpSpPr>
            <p:grpSpPr bwMode="auto">
              <a:xfrm>
                <a:off x="1093" y="327"/>
                <a:ext cx="328" cy="288"/>
                <a:chOff x="1093" y="327"/>
                <a:chExt cx="328" cy="288"/>
              </a:xfrm>
            </p:grpSpPr>
            <p:sp>
              <p:nvSpPr>
                <p:cNvPr id="1058" name="AutoShape 34"/>
                <p:cNvSpPr>
                  <a:spLocks noChangeArrowheads="1"/>
                </p:cNvSpPr>
                <p:nvPr userDrawn="1"/>
              </p:nvSpPr>
              <p:spPr bwMode="auto">
                <a:xfrm rot="7895566">
                  <a:off x="1217" y="340"/>
                  <a:ext cx="81" cy="327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59" name="AutoShape 35"/>
                <p:cNvSpPr>
                  <a:spLocks noChangeArrowheads="1"/>
                </p:cNvSpPr>
                <p:nvPr userDrawn="1"/>
              </p:nvSpPr>
              <p:spPr bwMode="auto">
                <a:xfrm rot="8102095">
                  <a:off x="1152" y="327"/>
                  <a:ext cx="95" cy="287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pic>
          <p:nvPicPr>
            <p:cNvPr id="5131" name="Picture 27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80" y="1125"/>
              <a:ext cx="768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entury Schoolboo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8F03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49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512" y="5189538"/>
            <a:ext cx="2132976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8686800" y="51816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algn="l" rtl="0"/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9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rtl="0"/>
            <a:endParaRPr lang="en-US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/>
            <a:fld id="{2FCA9031-597A-4036-BBA8-F3C9AF6D0BAE}" type="datetimeFigureOut">
              <a:rPr lang="en-US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rtl="0"/>
              <a:t>9/21/2015</a:t>
            </a:fld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rtl="0"/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rtl="0"/>
            <a:fld id="{B0C681A8-9BEE-4D7C-BD35-31A5D4C7FCEA}" type="slidenum">
              <a:rPr lang="en-US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297"/>
            <a:ext cx="1306286" cy="10218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itchFamily="18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llustrationsof.com/royalty-free-rf-businessman-clipart-illustration-by-ron-leishman-stock-sample-441501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psc.wi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sc.wi.gov/apps35/ERF_view/viewdoc.aspx?docid=21509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sc.wi.gov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nue.wi.gov/ise/trip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6400800" cy="2057400"/>
          </a:xfrm>
        </p:spPr>
        <p:txBody>
          <a:bodyPr/>
          <a:lstStyle/>
          <a:p>
            <a:pPr algn="ctr"/>
            <a:r>
              <a:rPr lang="en-US" sz="2400" dirty="0" smtClean="0">
                <a:latin typeface="+mj-lt"/>
              </a:rPr>
              <a:t>Brad Rose, Consumer Analyst</a:t>
            </a:r>
          </a:p>
          <a:p>
            <a:pPr algn="ctr"/>
            <a:endParaRPr lang="en-US" sz="1400" dirty="0" smtClean="0">
              <a:latin typeface="+mj-lt"/>
            </a:endParaRPr>
          </a:p>
          <a:p>
            <a:pPr algn="ctr"/>
            <a:r>
              <a:rPr lang="en-US" sz="1400" dirty="0" smtClean="0">
                <a:latin typeface="+mj-lt"/>
              </a:rPr>
              <a:t>Division of Water, Telecommunications &amp; Consumer Affairs</a:t>
            </a:r>
          </a:p>
          <a:p>
            <a:pPr algn="ctr"/>
            <a:r>
              <a:rPr lang="en-US" sz="1400" dirty="0" smtClean="0">
                <a:latin typeface="+mj-lt"/>
              </a:rPr>
              <a:t>Public Service Commission of Wisconsin</a:t>
            </a:r>
            <a:endParaRPr lang="en-US" sz="1400" dirty="0">
              <a:latin typeface="+mj-lt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9144000" cy="990600"/>
          </a:xfrm>
        </p:spPr>
        <p:txBody>
          <a:bodyPr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Wisconsin Municipal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Treasurers Association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24, 2015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Service Commission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and Procedures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0414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Collection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83820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Send a bill - allow 20 days for payment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Contact customer if bill isn’t paid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     -reminder letter, phone call or postcard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   </a:t>
            </a: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Negotiate a DPA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Disconnect service if no payment is made</a:t>
            </a:r>
          </a:p>
          <a:p>
            <a:pPr eaLnBrk="1" hangingPunct="1"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bri" pitchFamily="34" charset="0"/>
              </a:rPr>
              <a:t>Transfer arrearages to the tax roll in fall</a:t>
            </a:r>
          </a:p>
        </p:txBody>
      </p:sp>
    </p:spTree>
    <p:extLst>
      <p:ext uri="{BB962C8B-B14F-4D97-AF65-F5344CB8AC3E}">
        <p14:creationId xmlns:p14="http://schemas.microsoft.com/office/powerpoint/2010/main" val="38938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Difficult Disconnections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784"/>
            <a:ext cx="8229600" cy="4876800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Best Practices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Have a clear disconnection policy in place and in writing.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Having clear disconnect thresholds by class, based on amount and age of arrears, is helpful.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Be consistent and persistent when following your policy.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Remain calm and don’t take the situation personally.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If needed, contact Commission staff ahead of time to review the situation prior to contacting customer.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After a customer has pursued available remedies with the utility, he or she may contact the Commission.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Staff will determine if the contact is a complaint or an inquiry.</a:t>
            </a:r>
            <a:r>
              <a:rPr lang="en-US" sz="1600" dirty="0">
                <a:latin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600200"/>
            <a:ext cx="7848600" cy="3657600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Deferred Payment Agreements (DPAs)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200" dirty="0" smtClean="0">
                <a:solidFill>
                  <a:schemeClr val="tx1"/>
                </a:solidFill>
                <a:latin typeface="+mn-lt"/>
              </a:rPr>
              <a:t>  </a:t>
            </a:r>
            <a:br>
              <a:rPr lang="en-US" sz="4200" dirty="0" smtClean="0">
                <a:solidFill>
                  <a:schemeClr val="tx1"/>
                </a:solidFill>
                <a:latin typeface="+mn-lt"/>
              </a:rPr>
            </a:br>
            <a:r>
              <a:rPr lang="en-US" sz="4200" dirty="0" smtClean="0">
                <a:solidFill>
                  <a:schemeClr val="tx1"/>
                </a:solidFill>
                <a:latin typeface="+mn-lt"/>
              </a:rPr>
              <a:t>                                         </a:t>
            </a:r>
            <a:br>
              <a:rPr lang="en-US" sz="4200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</a:rPr>
              <a:t>Wis. Admin. Code §§ 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PSC 113.0404 (Electric)</a:t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PSC 134. 063 (Gas)</a:t>
            </a:r>
            <a:r>
              <a:rPr lang="en-US" sz="2700" dirty="0">
                <a:solidFill>
                  <a:schemeClr val="tx1"/>
                </a:solidFill>
              </a:rPr>
              <a:t/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PSC 185.38 (Water)</a:t>
            </a:r>
            <a:endParaRPr lang="en-US" sz="27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6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Deferred Payment Agreements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D</a:t>
            </a:r>
            <a:r>
              <a:rPr lang="en-US" sz="2400" dirty="0" smtClean="0">
                <a:latin typeface="Calibri" pitchFamily="34" charset="0"/>
              </a:rPr>
              <a:t>eferred </a:t>
            </a:r>
            <a:r>
              <a:rPr lang="en-US" sz="2400" dirty="0">
                <a:latin typeface="Calibri" pitchFamily="34" charset="0"/>
              </a:rPr>
              <a:t>payment agreements (DPAs) </a:t>
            </a:r>
            <a:r>
              <a:rPr lang="en-US" sz="2400" dirty="0" smtClean="0">
                <a:latin typeface="Calibri" pitchFamily="34" charset="0"/>
              </a:rPr>
              <a:t>must be offered to all residential customers (some municipal utilities have filed DPA rules specific to tenants).</a:t>
            </a:r>
            <a:endParaRPr lang="en-US" sz="2400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May offer DPAs to commercial customers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Each customer’s circumstances are different; situations should be reviewed on a case-by-case basis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r>
              <a:rPr lang="en-US" sz="2400" dirty="0">
                <a:latin typeface="Calibri" pitchFamily="34" charset="0"/>
              </a:rPr>
              <a:t>A DPA consists of the following:</a:t>
            </a:r>
          </a:p>
          <a:p>
            <a:pPr lvl="1"/>
            <a:r>
              <a:rPr lang="en-US" sz="2400" dirty="0">
                <a:latin typeface="Calibri" pitchFamily="34" charset="0"/>
              </a:rPr>
              <a:t>A sizeable down payment on the total amount owed. </a:t>
            </a:r>
          </a:p>
          <a:p>
            <a:pPr lvl="1"/>
            <a:r>
              <a:rPr lang="en-US" sz="2400" dirty="0">
                <a:latin typeface="Calibri" pitchFamily="34" charset="0"/>
              </a:rPr>
              <a:t>Installments on the </a:t>
            </a:r>
            <a:r>
              <a:rPr lang="en-US" sz="2400" dirty="0" smtClean="0">
                <a:latin typeface="Calibri" pitchFamily="34" charset="0"/>
              </a:rPr>
              <a:t>balance after receipt of </a:t>
            </a:r>
            <a:r>
              <a:rPr lang="en-US" sz="2400" dirty="0">
                <a:latin typeface="Calibri" pitchFamily="34" charset="0"/>
              </a:rPr>
              <a:t>the down </a:t>
            </a:r>
            <a:r>
              <a:rPr lang="en-US" sz="2400" dirty="0" smtClean="0">
                <a:latin typeface="Calibri" pitchFamily="34" charset="0"/>
              </a:rPr>
              <a:t>payment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endParaRPr lang="en-US" sz="2600" dirty="0">
              <a:latin typeface="Bookman Old Style" pitchFamily="18" charset="0"/>
            </a:endParaRPr>
          </a:p>
          <a:p>
            <a:endParaRPr lang="en-US" dirty="0"/>
          </a:p>
        </p:txBody>
      </p:sp>
      <p:pic>
        <p:nvPicPr>
          <p:cNvPr id="342020" name="Picture 4" descr="http://www.themeyersteam.net/images/money_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93307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Royalty-Free (RF) Businessman Clipart Illustration by Ron Leishman - Stock Sample #44150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4"/>
          <a:stretch/>
        </p:blipFill>
        <p:spPr bwMode="auto">
          <a:xfrm>
            <a:off x="6553200" y="2743200"/>
            <a:ext cx="2286000" cy="21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Deferred Payment Agreements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8001000" cy="5181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Depending on the individual situation, a </a:t>
            </a:r>
            <a:r>
              <a:rPr lang="en-US" sz="2400" dirty="0" smtClean="0">
                <a:latin typeface="Calibri" pitchFamily="34" charset="0"/>
              </a:rPr>
              <a:t>down </a:t>
            </a:r>
            <a:r>
              <a:rPr lang="en-US" sz="2400" dirty="0">
                <a:latin typeface="Calibri" pitchFamily="34" charset="0"/>
              </a:rPr>
              <a:t>payment </a:t>
            </a:r>
            <a:r>
              <a:rPr lang="en-US" sz="2400" dirty="0" smtClean="0">
                <a:latin typeface="Calibri" pitchFamily="34" charset="0"/>
              </a:rPr>
              <a:t>of 50% of the arrears balance may </a:t>
            </a:r>
            <a:r>
              <a:rPr lang="en-US" sz="2400" dirty="0">
                <a:latin typeface="Calibri" pitchFamily="34" charset="0"/>
              </a:rPr>
              <a:t>be a reasonable starting point when negotiating a DPA.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itchFamily="34" charset="0"/>
              </a:rPr>
              <a:t>Written </a:t>
            </a:r>
            <a:r>
              <a:rPr lang="en-US" sz="2400" dirty="0">
                <a:latin typeface="Calibri" pitchFamily="34" charset="0"/>
              </a:rPr>
              <a:t>DPAs are helpful, but </a:t>
            </a:r>
            <a:r>
              <a:rPr lang="en-US" sz="2400" dirty="0" smtClean="0">
                <a:latin typeface="Calibri" pitchFamily="34" charset="0"/>
              </a:rPr>
              <a:t>are not required</a:t>
            </a:r>
            <a:r>
              <a:rPr lang="en-US" sz="2400" dirty="0">
                <a:latin typeface="Calibri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Customers on DPAs must pay </a:t>
            </a:r>
            <a:r>
              <a:rPr lang="en-US" sz="2400" dirty="0" smtClean="0">
                <a:latin typeface="Calibri" pitchFamily="34" charset="0"/>
              </a:rPr>
              <a:t>the                                              current bill on time, in addition to                                              the agreed upon installment </a:t>
            </a:r>
            <a:r>
              <a:rPr lang="en-US" sz="2400" dirty="0">
                <a:latin typeface="Calibri" pitchFamily="34" charset="0"/>
              </a:rPr>
              <a:t>payment.</a:t>
            </a:r>
          </a:p>
          <a:p>
            <a:r>
              <a:rPr lang="en-US" sz="2400" dirty="0">
                <a:latin typeface="Calibri" pitchFamily="34" charset="0"/>
              </a:rPr>
              <a:t>DPAs are not subject to a finance charge or </a:t>
            </a:r>
            <a:r>
              <a:rPr lang="en-US" sz="2400" dirty="0" smtClean="0">
                <a:latin typeface="Calibri" pitchFamily="34" charset="0"/>
              </a:rPr>
              <a:t>                          late </a:t>
            </a:r>
            <a:r>
              <a:rPr lang="en-US" sz="2400" dirty="0">
                <a:latin typeface="Calibri" pitchFamily="34" charset="0"/>
              </a:rPr>
              <a:t>fee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r>
              <a:rPr lang="en-US" sz="2400" dirty="0" smtClean="0">
                <a:latin typeface="Calibri" pitchFamily="34" charset="0"/>
              </a:rPr>
              <a:t>Accounts with active DPAs </a:t>
            </a:r>
            <a:r>
              <a:rPr lang="en-US" sz="2400" b="1" dirty="0" smtClean="0">
                <a:solidFill>
                  <a:srgbClr val="7F293D"/>
                </a:solidFill>
                <a:latin typeface="Calibri" pitchFamily="34" charset="0"/>
              </a:rPr>
              <a:t>cannot</a:t>
            </a:r>
            <a:r>
              <a:rPr lang="en-US" sz="2400" dirty="0" smtClean="0">
                <a:latin typeface="Calibri" pitchFamily="34" charset="0"/>
              </a:rPr>
              <a:t> be transferred to the tax roll.</a:t>
            </a:r>
            <a:endParaRPr lang="en-US" sz="2400" dirty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If You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Agree on a DPA?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447800"/>
            <a:ext cx="7315200" cy="5181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The utility can contact the PSC for information and/or guidance on specific situations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sz="2600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itchFamily="34" charset="0"/>
              </a:rPr>
              <a:t>If a DPA cannot be reached because the customer’s offer is unacceptable, the utility must inform the customer in writing why the offer is not acceptable.</a:t>
            </a:r>
          </a:p>
          <a:p>
            <a:endParaRPr lang="en-US" sz="26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If </a:t>
            </a:r>
            <a:r>
              <a:rPr lang="en-US" sz="2400" dirty="0">
                <a:latin typeface="Calibri" pitchFamily="34" charset="0"/>
              </a:rPr>
              <a:t>the utility and customer cannot agree on the terms of a DPA,  inform the customer of his or her right to contact the </a:t>
            </a:r>
            <a:r>
              <a:rPr lang="en-US" sz="2400" dirty="0" smtClean="0">
                <a:latin typeface="Calibri" pitchFamily="34" charset="0"/>
              </a:rPr>
              <a:t>Public </a:t>
            </a:r>
            <a:r>
              <a:rPr lang="en-US" sz="2400" dirty="0">
                <a:latin typeface="Calibri" pitchFamily="34" charset="0"/>
              </a:rPr>
              <a:t>Service Commission.</a:t>
            </a:r>
          </a:p>
          <a:p>
            <a:endParaRPr lang="en-US" dirty="0"/>
          </a:p>
        </p:txBody>
      </p:sp>
      <p:pic>
        <p:nvPicPr>
          <p:cNvPr id="346116" name="Picture 4" descr="http://www.inspiredservices.org.uk/Free_clipart/edem_images/I%20disag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71800"/>
            <a:ext cx="1163647" cy="123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848600" cy="3048000"/>
          </a:xfrm>
        </p:spPr>
        <p:txBody>
          <a:bodyPr>
            <a:normAutofit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Billing Basics</a:t>
            </a:r>
            <a:r>
              <a:rPr lang="en-US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200" dirty="0" smtClean="0">
                <a:solidFill>
                  <a:schemeClr val="tx1"/>
                </a:solidFill>
                <a:latin typeface="+mn-lt"/>
              </a:rPr>
              <a:t>                                            </a:t>
            </a:r>
            <a:br>
              <a:rPr lang="en-US" sz="4200" dirty="0" smtClean="0">
                <a:solidFill>
                  <a:schemeClr val="tx1"/>
                </a:solidFill>
                <a:latin typeface="+mn-lt"/>
              </a:rPr>
            </a:br>
            <a:r>
              <a:rPr lang="en-US" sz="4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200" dirty="0" smtClean="0">
                <a:solidFill>
                  <a:schemeClr val="tx1"/>
                </a:solidFill>
                <a:latin typeface="+mn-lt"/>
              </a:rPr>
            </a:b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86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accent1">
                <a:lumMod val="45000"/>
                <a:lumOff val="55000"/>
              </a:schemeClr>
            </a:gs>
            <a:gs pos="74000">
              <a:schemeClr val="bg1">
                <a:lumMod val="75000"/>
              </a:schemeClr>
            </a:gs>
            <a:gs pos="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Filed Rates and Rules (Tariffs)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800" dirty="0">
                <a:latin typeface="Calibri" panose="020F0502020204030204" pitchFamily="34" charset="0"/>
                <a:hlinkClick r:id="rId2"/>
              </a:rPr>
              <a:t>://psc.wi.gov</a:t>
            </a:r>
            <a:r>
              <a:rPr lang="en-US" sz="2800" dirty="0" smtClean="0">
                <a:latin typeface="Calibri" panose="020F0502020204030204" pitchFamily="34" charset="0"/>
                <a:hlinkClick r:id="rId2"/>
              </a:rPr>
              <a:t>/</a:t>
            </a:r>
            <a:endParaRPr lang="en-US" sz="280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450063"/>
            <a:ext cx="5025947" cy="47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Filed Rates and Rules (Tariff)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8229600" cy="4949825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Every </a:t>
            </a:r>
            <a:r>
              <a:rPr lang="en-US" sz="2400" dirty="0">
                <a:latin typeface="Calibri" panose="020F0502020204030204" pitchFamily="34" charset="0"/>
              </a:rPr>
              <a:t>utility shall furnish reasonably adequate service and facilities </a:t>
            </a:r>
            <a:r>
              <a:rPr lang="en-US" sz="2400" b="1" u="sng" dirty="0">
                <a:latin typeface="Calibri" panose="020F0502020204030204" pitchFamily="34" charset="0"/>
              </a:rPr>
              <a:t>at the rates filed with the commission and subject to these rules</a:t>
            </a:r>
            <a:r>
              <a:rPr lang="en-US" sz="2400" dirty="0">
                <a:latin typeface="Calibri" panose="020F0502020204030204" pitchFamily="34" charset="0"/>
              </a:rPr>
              <a:t> and the rules of the utility applicable thereto and not otherwise. 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Wis. Admin. Code § PSC 113.0201  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Wis. Admin. Code § PSC 134.03 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Wis. Admin. Code § PSC 185.13</a:t>
            </a:r>
          </a:p>
          <a:p>
            <a:pPr marL="457200" lvl="1" indent="0">
              <a:buNone/>
            </a:pPr>
            <a:endParaRPr lang="en-US" sz="1050" dirty="0"/>
          </a:p>
          <a:p>
            <a:r>
              <a:rPr lang="en-US" sz="2400" dirty="0" smtClean="0">
                <a:latin typeface="Calibri" panose="020F0502020204030204" pitchFamily="34" charset="0"/>
              </a:rPr>
              <a:t>A utility must </a:t>
            </a:r>
            <a:r>
              <a:rPr lang="en-US" sz="2400" dirty="0">
                <a:latin typeface="Calibri" panose="020F0502020204030204" pitchFamily="34" charset="0"/>
              </a:rPr>
              <a:t>provide service subject to its </a:t>
            </a:r>
            <a:r>
              <a:rPr lang="en-US" sz="2400" dirty="0" smtClean="0">
                <a:latin typeface="Calibri" panose="020F0502020204030204" pitchFamily="34" charset="0"/>
              </a:rPr>
              <a:t>tariff.</a:t>
            </a: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1800" dirty="0">
                <a:latin typeface="Calibri" panose="020F0502020204030204" pitchFamily="34" charset="0"/>
              </a:rPr>
              <a:t>Utilities must request a tariff change with the Commission prior to implementing any change to a filed rate or rule. 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05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A utility also must provide service subject to its own policies.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Policies must conform to statutes, PSC regulations and tariff.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Discrimination prohibited. </a:t>
            </a:r>
            <a:endParaRPr lang="en-US" sz="18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Electric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Schedule X-1 (General Service Rules)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Schedule </a:t>
            </a:r>
            <a:r>
              <a:rPr lang="en-US" sz="2000" dirty="0" smtClean="0">
                <a:latin typeface="Calibri" panose="020F0502020204030204" pitchFamily="34" charset="0"/>
              </a:rPr>
              <a:t>X-2 (Supplemental Customer Rules)</a:t>
            </a:r>
          </a:p>
          <a:p>
            <a:pPr marL="457200" lvl="1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Gas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Schedule </a:t>
            </a:r>
            <a:r>
              <a:rPr lang="en-US" sz="2000" dirty="0" err="1" smtClean="0">
                <a:latin typeface="Calibri" panose="020F0502020204030204" pitchFamily="34" charset="0"/>
              </a:rPr>
              <a:t>Srvc</a:t>
            </a:r>
            <a:r>
              <a:rPr lang="en-US" sz="2000" dirty="0" smtClean="0">
                <a:latin typeface="Calibri" panose="020F0502020204030204" pitchFamily="34" charset="0"/>
              </a:rPr>
              <a:t> (General and Supplemental Service Rules)</a:t>
            </a:r>
          </a:p>
          <a:p>
            <a:pPr marL="457200" lvl="1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Water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Schedule X-1 (General Service Rules)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Schedule X-4 (Supplemental Customer Rules)</a:t>
            </a:r>
          </a:p>
        </p:txBody>
      </p:sp>
    </p:spTree>
    <p:extLst>
      <p:ext uri="{BB962C8B-B14F-4D97-AF65-F5344CB8AC3E}">
        <p14:creationId xmlns:p14="http://schemas.microsoft.com/office/powerpoint/2010/main" val="13319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66800" y="1143000"/>
            <a:ext cx="8077200" cy="5715000"/>
          </a:xfrm>
        </p:spPr>
        <p:txBody>
          <a:bodyPr anchor="ctr"/>
          <a:lstStyle/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Overview </a:t>
            </a:r>
            <a:r>
              <a:rPr lang="en-US" sz="2000" dirty="0">
                <a:latin typeface="Calibri" panose="020F0502020204030204" pitchFamily="34" charset="0"/>
              </a:rPr>
              <a:t>of Commission &amp; Consumer Affairs Unit</a:t>
            </a: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Customer </a:t>
            </a:r>
            <a:r>
              <a:rPr lang="en-US" sz="2000" dirty="0">
                <a:latin typeface="Calibri" panose="020F0502020204030204" pitchFamily="34" charset="0"/>
              </a:rPr>
              <a:t>Service </a:t>
            </a:r>
            <a:r>
              <a:rPr lang="en-US" sz="2000" dirty="0" smtClean="0">
                <a:latin typeface="Calibri" panose="020F0502020204030204" pitchFamily="34" charset="0"/>
              </a:rPr>
              <a:t>Practices: </a:t>
            </a:r>
            <a:r>
              <a:rPr lang="en-US" sz="2000" dirty="0">
                <a:latin typeface="Calibri" panose="020F0502020204030204" pitchFamily="34" charset="0"/>
              </a:rPr>
              <a:t>What’s required and what’s not?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Utility Customer </a:t>
            </a:r>
            <a:r>
              <a:rPr lang="en-US" sz="2000" dirty="0">
                <a:latin typeface="Calibri" panose="020F0502020204030204" pitchFamily="34" charset="0"/>
              </a:rPr>
              <a:t>Service </a:t>
            </a:r>
            <a:r>
              <a:rPr lang="en-US" sz="2000" dirty="0" smtClean="0">
                <a:latin typeface="Calibri" panose="020F0502020204030204" pitchFamily="34" charset="0"/>
              </a:rPr>
              <a:t>Goals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Collection </a:t>
            </a:r>
            <a:r>
              <a:rPr lang="en-US" sz="2000" dirty="0" smtClean="0">
                <a:latin typeface="Calibri" panose="020F0502020204030204" pitchFamily="34" charset="0"/>
              </a:rPr>
              <a:t>Tools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Disconnections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Deferred Payment </a:t>
            </a:r>
            <a:r>
              <a:rPr lang="en-US" sz="2000" dirty="0" smtClean="0">
                <a:latin typeface="Calibri" panose="020F0502020204030204" pitchFamily="34" charset="0"/>
              </a:rPr>
              <a:t>Agreements</a:t>
            </a:r>
            <a:endParaRPr lang="en-US" sz="2000" dirty="0">
              <a:latin typeface="Calibri" panose="020F0502020204030204" pitchFamily="34" charset="0"/>
            </a:endParaRPr>
          </a:p>
          <a:p>
            <a:pPr lvl="0"/>
            <a:r>
              <a:rPr lang="en-US" sz="2000" dirty="0">
                <a:latin typeface="Calibri" panose="020F0502020204030204" pitchFamily="34" charset="0"/>
              </a:rPr>
              <a:t>Billing Basics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Filed </a:t>
            </a:r>
            <a:r>
              <a:rPr lang="en-US" sz="2000" dirty="0">
                <a:latin typeface="Calibri" panose="020F0502020204030204" pitchFamily="34" charset="0"/>
              </a:rPr>
              <a:t>Rates and </a:t>
            </a:r>
            <a:r>
              <a:rPr lang="en-US" sz="2000" dirty="0" smtClean="0">
                <a:latin typeface="Calibri" panose="020F0502020204030204" pitchFamily="34" charset="0"/>
              </a:rPr>
              <a:t>Rules 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When </a:t>
            </a:r>
            <a:r>
              <a:rPr lang="en-US" sz="2000" dirty="0">
                <a:latin typeface="Calibri" panose="020F0502020204030204" pitchFamily="34" charset="0"/>
              </a:rPr>
              <a:t>to Start and Stop Base Charge Billing</a:t>
            </a: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PSC </a:t>
            </a:r>
            <a:r>
              <a:rPr lang="en-US" sz="2000" dirty="0">
                <a:latin typeface="Calibri" panose="020F0502020204030204" pitchFamily="34" charset="0"/>
              </a:rPr>
              <a:t>D</a:t>
            </a:r>
            <a:r>
              <a:rPr lang="en-US" sz="2000" dirty="0" smtClean="0">
                <a:latin typeface="Calibri" panose="020F0502020204030204" pitchFamily="34" charset="0"/>
              </a:rPr>
              <a:t>ispute </a:t>
            </a:r>
            <a:r>
              <a:rPr lang="en-US" sz="2000" dirty="0">
                <a:latin typeface="Calibri" panose="020F0502020204030204" pitchFamily="34" charset="0"/>
              </a:rPr>
              <a:t>P</a:t>
            </a:r>
            <a:r>
              <a:rPr lang="en-US" sz="2000" dirty="0" smtClean="0">
                <a:latin typeface="Calibri" panose="020F0502020204030204" pitchFamily="34" charset="0"/>
              </a:rPr>
              <a:t>rocedures</a:t>
            </a:r>
          </a:p>
          <a:p>
            <a:pPr lvl="0"/>
            <a:r>
              <a:rPr lang="en-US" sz="2000" dirty="0">
                <a:latin typeface="Calibri" panose="020F0502020204030204" pitchFamily="34" charset="0"/>
              </a:rPr>
              <a:t>Rulemaking, Policy and Compliance Updates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2013 Wisconsin Act 274</a:t>
            </a: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Records Retention</a:t>
            </a: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PSC Web Site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91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Topics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7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When to Start and Stop </a:t>
            </a:r>
            <a:br>
              <a:rPr lang="en-US" sz="3200" b="1" dirty="0" smtClean="0"/>
            </a:br>
            <a:r>
              <a:rPr lang="en-US" sz="3200" b="1" dirty="0" smtClean="0"/>
              <a:t>Base Charge Billing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67836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When a new customer (different name) applies for service and is approved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When a customer requests to have service “shut off” or to “close the account”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"</a:t>
            </a:r>
            <a:r>
              <a:rPr lang="en-US" sz="2200" dirty="0">
                <a:latin typeface="Calibri" panose="020F0502020204030204" pitchFamily="34" charset="0"/>
              </a:rPr>
              <a:t>Customer-requested termination" means that the customer or occupant has asked the utility to cease providing utility service to a </a:t>
            </a:r>
            <a:r>
              <a:rPr lang="en-US" sz="2200" dirty="0" smtClean="0">
                <a:latin typeface="Calibri" panose="020F0502020204030204" pitchFamily="34" charset="0"/>
              </a:rPr>
              <a:t>premises, to close the account or to take their name off the account.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</a:rPr>
              <a:t>A termination request can be seasonal/temporary or permanent.</a:t>
            </a:r>
          </a:p>
          <a:p>
            <a:pPr marL="457200" lvl="1" indent="0">
              <a:buNone/>
            </a:pPr>
            <a:endParaRPr lang="en-US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Customer-Requested Termination - Temporary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54102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Temporary Disconnections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 voluntary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nvolve </a:t>
            </a:r>
            <a:r>
              <a:rPr lang="en-US" sz="22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same customer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requesting to reconnect service (within 12 months):</a:t>
            </a:r>
          </a:p>
          <a:p>
            <a:pPr marL="457200" lvl="1" indent="0">
              <a:buNone/>
            </a:pP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Temporarily disconnected or "seasonal” customers are responsible for minimum customer charges, whether or not the meter is removed.</a:t>
            </a:r>
          </a:p>
          <a:p>
            <a:pPr marL="0" indent="0">
              <a:buNone/>
            </a:pPr>
            <a:endParaRPr lang="en-US" sz="105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Seasonal customers are generally back billed for these charges upon reconnection or, if requested by the customer, billing may continue on the utility’s regular billing schedule.</a:t>
            </a:r>
          </a:p>
          <a:p>
            <a:pPr marL="0" indent="0">
              <a:buNone/>
            </a:pP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addition, the reconnection charge would apply to this customer upon reconnection.</a:t>
            </a:r>
          </a:p>
          <a:p>
            <a:pPr marL="0" lvl="0" indent="0">
              <a:buNone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Customer-Requested Termination - Permanent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Permanent Disconnections:</a:t>
            </a:r>
          </a:p>
          <a:p>
            <a:pPr lvl="0"/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same customer at the same address remains disconnected for 12+ months.</a:t>
            </a:r>
          </a:p>
          <a:p>
            <a:pPr marL="0" lvl="0" indent="0">
              <a:buNone/>
            </a:pPr>
            <a:endParaRPr 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This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person is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not a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customer of the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utility during the 12+ month period and is not subject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to any charges for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 while disconnected.</a:t>
            </a:r>
          </a:p>
          <a:p>
            <a:pPr marL="457200" lvl="1" indent="0">
              <a:buNone/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Possible exceptions </a:t>
            </a:r>
            <a:r>
              <a:rPr lang="en-US" sz="2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water utilities only</a:t>
            </a:r>
          </a:p>
          <a:p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Utilities that have a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standby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charge for non-customers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under Schedule SWS-1 </a:t>
            </a:r>
            <a:endParaRPr lang="en-US" sz="2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Utilities that have direct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charges for public fire protection under Schedule F-1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or Fd-1 </a:t>
            </a:r>
            <a:r>
              <a:rPr lang="en-US" sz="22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that also apply to </a:t>
            </a:r>
            <a:r>
              <a:rPr lang="en-US" sz="2200" u="sng" dirty="0">
                <a:solidFill>
                  <a:srgbClr val="000000"/>
                </a:solidFill>
                <a:latin typeface="Calibri" panose="020F0502020204030204" pitchFamily="34" charset="0"/>
              </a:rPr>
              <a:t>non-customers.</a:t>
            </a:r>
          </a:p>
          <a:p>
            <a:pPr lvl="1"/>
            <a:endParaRPr lang="en-US" sz="1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3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Not So Permanent Disconnections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If,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after requesting permanent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disconnection,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this same customer were to reconnect service at this same address within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 months of disconnection: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This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was not a permanent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disconnection.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utility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should back bill 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the customer charges for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the period this customer was "temporarily" disconnected. 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reconnection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charge would apply to this customer upon reconnection.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If a customer that requests disconnection and reconnects at the same address within 12 months, </a:t>
            </a:r>
            <a:r>
              <a:rPr lang="en-US" sz="22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but there was another customer in between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the charge is not allowed</a:t>
            </a: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6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Billing after cancellation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Not permitted unless the cancellation would endanger the health of another party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utility has reasonable grounds to believe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customer continues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to occupy the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residence.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If the customer cancels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service,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and the landlord indicates that the lease is not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expired: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utility is not party to a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lease.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Service can be disconnected and billing will cease or, if requested by the landlord, service can be placed into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landlord’s name.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4600" y="609600"/>
            <a:ext cx="6477000" cy="2819400"/>
          </a:xfrm>
        </p:spPr>
        <p:txBody>
          <a:bodyPr/>
          <a:lstStyle/>
          <a:p>
            <a:pPr algn="ctr"/>
            <a:r>
              <a:rPr lang="en-US" sz="3600" dirty="0" smtClean="0"/>
              <a:t>When You and the Customer Cannot Agree: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PSC Dispute Procedures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+mj-lt"/>
              </a:rPr>
              <a:t>Wis. Admin. Code §§ </a:t>
            </a:r>
          </a:p>
          <a:p>
            <a:pPr algn="ctr"/>
            <a:r>
              <a:rPr lang="en-US" sz="2800" dirty="0" smtClean="0">
                <a:latin typeface="+mj-lt"/>
              </a:rPr>
              <a:t>PSC 113.0407 (electric)</a:t>
            </a:r>
          </a:p>
          <a:p>
            <a:pPr algn="ctr"/>
            <a:r>
              <a:rPr lang="en-US" sz="2800" dirty="0" smtClean="0">
                <a:latin typeface="+mj-lt"/>
              </a:rPr>
              <a:t>PSC 134.064 (gas)</a:t>
            </a:r>
          </a:p>
          <a:p>
            <a:pPr algn="ctr"/>
            <a:r>
              <a:rPr lang="en-US" sz="2800" dirty="0" smtClean="0">
                <a:latin typeface="+mj-lt"/>
              </a:rPr>
              <a:t>PSC 185.39 (water)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995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Before the Customer Files a Complaint with the PSC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Commission </a:t>
            </a:r>
            <a:r>
              <a:rPr lang="en-US" sz="2400" dirty="0">
                <a:latin typeface="Calibri" panose="020F0502020204030204" pitchFamily="34" charset="0"/>
              </a:rPr>
              <a:t>rules require customers to attempt to resolve the issue with the utility </a:t>
            </a:r>
            <a:r>
              <a:rPr lang="en-US" sz="2400" dirty="0" smtClean="0">
                <a:latin typeface="Calibri" panose="020F0502020204030204" pitchFamily="34" charset="0"/>
              </a:rPr>
              <a:t>before filing a complaint with the </a:t>
            </a:r>
            <a:r>
              <a:rPr lang="en-US" sz="2400" dirty="0">
                <a:latin typeface="Calibri" panose="020F0502020204030204" pitchFamily="34" charset="0"/>
              </a:rPr>
              <a:t>Commission.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When a customer contacts a utility to dispute the utility’s actions, the utility is required to:</a:t>
            </a:r>
          </a:p>
          <a:p>
            <a:r>
              <a:rPr lang="en-US" sz="2000" dirty="0">
                <a:latin typeface="Calibri" panose="020F0502020204030204" pitchFamily="34" charset="0"/>
              </a:rPr>
              <a:t>Investigate the dispute promptly and completely;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Advise the customer of the results of the investigation;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Attempt to resolve the dispute; and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Provide the opportunity for the residential customer </a:t>
            </a:r>
            <a:r>
              <a:rPr lang="en-US" sz="2000" dirty="0" smtClean="0">
                <a:latin typeface="Calibri" panose="020F0502020204030204" pitchFamily="34" charset="0"/>
              </a:rPr>
              <a:t>                                    to </a:t>
            </a:r>
            <a:r>
              <a:rPr lang="en-US" sz="2000" dirty="0">
                <a:latin typeface="Calibri" panose="020F0502020204030204" pitchFamily="34" charset="0"/>
              </a:rPr>
              <a:t>enter into a deferred payment agreement (DPA), when applicable, </a:t>
            </a:r>
            <a:r>
              <a:rPr lang="en-US" sz="2000" dirty="0" smtClean="0">
                <a:latin typeface="Calibri" panose="020F0502020204030204" pitchFamily="34" charset="0"/>
              </a:rPr>
              <a:t>       in </a:t>
            </a:r>
            <a:r>
              <a:rPr lang="en-US" sz="2000" dirty="0">
                <a:latin typeface="Calibri" panose="020F0502020204030204" pitchFamily="34" charset="0"/>
              </a:rPr>
              <a:t>order to resolve the dispute.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75" y="3473450"/>
            <a:ext cx="1818249" cy="16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60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Dispute Persists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After a customer has pursued available remedies with the utility, he or she may contact the Commission to file a complaint.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The role of Commission staff </a:t>
            </a:r>
            <a:r>
              <a:rPr lang="en-US" sz="2400" dirty="0" smtClean="0">
                <a:latin typeface="Calibri" panose="020F0502020204030204" pitchFamily="34" charset="0"/>
              </a:rPr>
              <a:t>is to </a:t>
            </a:r>
            <a:r>
              <a:rPr lang="en-US" sz="2400" dirty="0">
                <a:latin typeface="Calibri" panose="020F0502020204030204" pitchFamily="34" charset="0"/>
              </a:rPr>
              <a:t>ensure utilities are complying with the rules and regulations in the Wisconsin Administrative Code and Wisconsin Statutes </a:t>
            </a:r>
            <a:r>
              <a:rPr lang="en-US" sz="2400" dirty="0" smtClean="0">
                <a:latin typeface="Calibri" panose="020F0502020204030204" pitchFamily="34" charset="0"/>
              </a:rPr>
              <a:t>related </a:t>
            </a:r>
            <a:r>
              <a:rPr lang="en-US" sz="2400" dirty="0">
                <a:latin typeface="Calibri" panose="020F0502020204030204" pitchFamily="34" charset="0"/>
              </a:rPr>
              <a:t>to the provision of utility service.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1447800"/>
          </a:xfrm>
        </p:spPr>
        <p:txBody>
          <a:bodyPr/>
          <a:lstStyle/>
          <a:p>
            <a:r>
              <a:rPr lang="en-US" sz="3600" dirty="0" smtClean="0"/>
              <a:t>PSC Complaints:</a:t>
            </a:r>
            <a:br>
              <a:rPr lang="en-US" sz="3600" dirty="0" smtClean="0"/>
            </a:br>
            <a:r>
              <a:rPr lang="en-US" sz="3600" dirty="0" smtClean="0"/>
              <a:t>Designated Utility Employees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</a:rPr>
              <a:t>Utilities are required to designate employees for responding to Commission </a:t>
            </a:r>
            <a:r>
              <a:rPr lang="en-US" sz="2400" dirty="0" smtClean="0">
                <a:latin typeface="Calibri" panose="020F0502020204030204" pitchFamily="34" charset="0"/>
              </a:rPr>
              <a:t>complaints.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Designated employees must: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Be readily available to respond to the </a:t>
            </a:r>
            <a:r>
              <a:rPr lang="en-US" sz="2000" dirty="0" smtClean="0">
                <a:latin typeface="Calibri" panose="020F0502020204030204" pitchFamily="34" charset="0"/>
              </a:rPr>
              <a:t>complaint; and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Have a </a:t>
            </a:r>
            <a:r>
              <a:rPr lang="en-US" sz="2000" dirty="0">
                <a:latin typeface="Calibri" panose="020F0502020204030204" pitchFamily="34" charset="0"/>
              </a:rPr>
              <a:t>sufficient </a:t>
            </a:r>
            <a:r>
              <a:rPr lang="en-US" sz="2000" dirty="0" smtClean="0">
                <a:latin typeface="Calibri" panose="020F0502020204030204" pitchFamily="34" charset="0"/>
              </a:rPr>
              <a:t>authority </a:t>
            </a:r>
            <a:r>
              <a:rPr lang="en-US" sz="2000" dirty="0">
                <a:latin typeface="Calibri" panose="020F0502020204030204" pitchFamily="34" charset="0"/>
              </a:rPr>
              <a:t>level for investigating </a:t>
            </a:r>
            <a:r>
              <a:rPr lang="en-US" sz="2000" dirty="0" smtClean="0">
                <a:latin typeface="Calibri" panose="020F0502020204030204" pitchFamily="34" charset="0"/>
              </a:rPr>
              <a:t>and taking action to address the concerns.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Utilities are required to provide the names of the designated employees to the Commission </a:t>
            </a:r>
            <a:r>
              <a:rPr lang="en-US" sz="2400" dirty="0" smtClean="0">
                <a:latin typeface="Calibri" panose="020F0502020204030204" pitchFamily="34" charset="0"/>
              </a:rPr>
              <a:t>(and </a:t>
            </a:r>
            <a:r>
              <a:rPr lang="en-US" sz="2400" dirty="0">
                <a:latin typeface="Calibri" panose="020F0502020204030204" pitchFamily="34" charset="0"/>
              </a:rPr>
              <a:t>promptly inform the Commission of any changes in these </a:t>
            </a:r>
            <a:r>
              <a:rPr lang="en-US" sz="2400" dirty="0" smtClean="0">
                <a:latin typeface="Calibri" panose="020F0502020204030204" pitchFamily="34" charset="0"/>
              </a:rPr>
              <a:t>designations). </a:t>
            </a: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PSC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When a utility receives a </a:t>
            </a:r>
            <a:r>
              <a:rPr lang="en-US" sz="2400" dirty="0">
                <a:latin typeface="Calibri" panose="020F0502020204030204" pitchFamily="34" charset="0"/>
              </a:rPr>
              <a:t>complaint from the Commission, the utility is required to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Contact the customer who filed the complaint within </a:t>
            </a:r>
            <a:r>
              <a:rPr lang="en-US" sz="2000" dirty="0" smtClean="0">
                <a:latin typeface="Calibri" panose="020F0502020204030204" pitchFamily="34" charset="0"/>
              </a:rPr>
              <a:t>2 business days (or </a:t>
            </a:r>
            <a:r>
              <a:rPr lang="en-US" sz="2000" dirty="0">
                <a:latin typeface="Calibri" panose="020F0502020204030204" pitchFamily="34" charset="0"/>
              </a:rPr>
              <a:t>4 hours in an emergency </a:t>
            </a:r>
            <a:r>
              <a:rPr lang="en-US" sz="2000" dirty="0" smtClean="0">
                <a:latin typeface="Calibri" panose="020F0502020204030204" pitchFamily="34" charset="0"/>
              </a:rPr>
              <a:t>situation)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Provide a response to the Commission within 10 business </a:t>
            </a:r>
            <a:r>
              <a:rPr lang="en-US" sz="2000" dirty="0" smtClean="0">
                <a:latin typeface="Calibri" panose="020F0502020204030204" pitchFamily="34" charset="0"/>
              </a:rPr>
              <a:t>days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Hold </a:t>
            </a:r>
            <a:r>
              <a:rPr lang="en-US" sz="2000" dirty="0">
                <a:latin typeface="Calibri" panose="020F0502020204030204" pitchFamily="34" charset="0"/>
              </a:rPr>
              <a:t>the disconnection of the customer’s service, if applicable, </a:t>
            </a:r>
            <a:r>
              <a:rPr lang="en-US" sz="2000" dirty="0" smtClean="0">
                <a:latin typeface="Calibri" panose="020F0502020204030204" pitchFamily="34" charset="0"/>
              </a:rPr>
              <a:t>during </a:t>
            </a:r>
            <a:r>
              <a:rPr lang="en-US" sz="2000" dirty="0">
                <a:latin typeface="Calibri" panose="020F0502020204030204" pitchFamily="34" charset="0"/>
              </a:rPr>
              <a:t>the time the complaint is investigated, and for at least 7 calendar days after the date the Commission staff closes the </a:t>
            </a:r>
            <a:r>
              <a:rPr lang="en-US" sz="2000" dirty="0" smtClean="0">
                <a:latin typeface="Calibri" panose="020F0502020204030204" pitchFamily="34" charset="0"/>
              </a:rPr>
              <a:t>complaint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0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Wisconsin PSC Overview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678363"/>
          </a:xfrm>
        </p:spPr>
        <p:txBody>
          <a:bodyPr/>
          <a:lstStyle/>
          <a:p>
            <a:r>
              <a:rPr lang="en-US" altLang="en-US" sz="2400" dirty="0" smtClean="0">
                <a:latin typeface="Calibri" panose="020F0502020204030204" pitchFamily="34" charset="0"/>
              </a:rPr>
              <a:t>Three governor-appointed commissioners serve staggered, six-year terms.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Chairperson Ellen Nowak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Commissioner Phil Montgomery</a:t>
            </a:r>
          </a:p>
          <a:p>
            <a:pPr lvl="1"/>
            <a:r>
              <a:rPr lang="en-US" altLang="en-US" sz="2000" dirty="0" smtClean="0">
                <a:latin typeface="Calibri" panose="020F0502020204030204" pitchFamily="34" charset="0"/>
              </a:rPr>
              <a:t>Commissioner Mike </a:t>
            </a:r>
            <a:r>
              <a:rPr lang="en-US" altLang="en-US" sz="2000" dirty="0" err="1" smtClean="0">
                <a:latin typeface="Calibri" panose="020F0502020204030204" pitchFamily="34" charset="0"/>
              </a:rPr>
              <a:t>Huebsch</a:t>
            </a:r>
            <a:endParaRPr lang="en-US" altLang="en-US" sz="20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en-US" sz="2000" dirty="0" smtClean="0">
              <a:latin typeface="Calibri" panose="020F0502020204030204" pitchFamily="34" charset="0"/>
            </a:endParaRPr>
          </a:p>
          <a:p>
            <a:r>
              <a:rPr lang="en-US" altLang="en-US" sz="2400" dirty="0" smtClean="0">
                <a:latin typeface="Calibri" panose="020F0502020204030204" pitchFamily="34" charset="0"/>
              </a:rPr>
              <a:t>Goal: Ensure access to affordable, reliable, safe, and sustainable electricity, natural gas, and water for every Wisconsinite through regulation of the state’s utilities. 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6F0389-E126-49F3-AD1C-AFCBF183668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0482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PSC Inquiries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When a utility receives an </a:t>
            </a:r>
            <a:r>
              <a:rPr lang="en-US" sz="2400" dirty="0">
                <a:latin typeface="Calibri" panose="020F0502020204030204" pitchFamily="34" charset="0"/>
              </a:rPr>
              <a:t>“Inquiry” from the Commission, the utility is not required to contact the customer or provide a response to the Commission.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However</a:t>
            </a:r>
            <a:r>
              <a:rPr lang="en-US" sz="2400" dirty="0">
                <a:latin typeface="Calibri" panose="020F0502020204030204" pitchFamily="34" charset="0"/>
              </a:rPr>
              <a:t>, the utility is expected to: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Review the information provided by the customer and Commission staff;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Make contact with the customer, if the utility feels it would be helpful in resolving the dispute based on the information provided; and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Notate the customer’s file regarding any action taken.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75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1905000"/>
            <a:ext cx="8077200" cy="1828800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Wisconsin Act 274</a:t>
            </a:r>
            <a:r>
              <a:rPr lang="en-US" sz="5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8001000" cy="2438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4400" dirty="0" smtClean="0"/>
              <a:t> </a:t>
            </a:r>
            <a:r>
              <a:rPr lang="en-US" sz="3600" dirty="0" smtClean="0">
                <a:latin typeface="+mj-lt"/>
              </a:rPr>
              <a:t>DPAs, Tax Roll,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 dirty="0" smtClean="0">
                <a:latin typeface="+mj-lt"/>
              </a:rPr>
              <a:t>Landlords and Tenants</a:t>
            </a:r>
          </a:p>
        </p:txBody>
      </p:sp>
    </p:spTree>
    <p:extLst>
      <p:ext uri="{BB962C8B-B14F-4D97-AF65-F5344CB8AC3E}">
        <p14:creationId xmlns:p14="http://schemas.microsoft.com/office/powerpoint/2010/main" val="9117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916751"/>
            <a:ext cx="2362199" cy="3070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Wisconsin Act 274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 wrap="square"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2013 Wisconsin Act 274 – Enacted April 16, 2014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Made various changes to statutory tax roll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provisions.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Permits utilities to adopt rules and practices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that distinguish between customers who own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or rent property.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 municipal utility must provide service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subject to its filed rates and rules.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Utilities must request a tariff change with the 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Commission prior to implementing any change to a filed rule.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Wisconsin Act 274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Major provisions: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sz="12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Municipal utility not required to offer DPA to tenants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Municipal utility may adopt different application, deposit, disconnection or application rules for customers who are tenants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Changes to the tax roll process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Disconnection of electric (not water) at the request of property owner, in some situations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Disclose to the property owner whether a new or prospective tenant has past-due </a:t>
            </a:r>
            <a:r>
              <a:rPr lang="en-US" sz="2400" dirty="0" smtClean="0">
                <a:latin typeface="Calibri" panose="020F0502020204030204" pitchFamily="34" charset="0"/>
              </a:rPr>
              <a:t>charges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274 – DPA Tariff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Considerations prior to making a DPA tariff change request: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Composition of customer base.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Prohibits utilities from providing DPAs in these situations.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Impact on community.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Process to request a DPA tariff change: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ERF request to Commission.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Public Notice and Hearings are required.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Tariff in effect once receive signed letter and new tariff sheets from DWTCA Administrator.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Pre-Approved DPA </a:t>
            </a:r>
            <a:br>
              <a:rPr lang="en-US" dirty="0" smtClean="0"/>
            </a:br>
            <a:r>
              <a:rPr lang="en-US" dirty="0" smtClean="0"/>
              <a:t>Tariff Criteria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218"/>
            <a:ext cx="8229600" cy="467836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The Commission has pre-approved four criteria that a utility may include in a revised DPA tariff.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These pre-approved criteria do not need to go to the full Commission for approval and provide language under which a municipal utility cannot offer DPAs to residential tenants: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$100 more than 90 days past due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DPA default in past 12 months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Had past due balance transfer to tax roll in past 24 months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Winter moratorium balance that is 80+ days past due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Below is a link to the Commission’s final decision and the pre-approved criteria.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US" sz="2000" dirty="0" smtClean="0">
                <a:latin typeface="Calibri" panose="020F0502020204030204" pitchFamily="34" charset="0"/>
                <a:hlinkClick r:id="rId2"/>
              </a:rPr>
              <a:t>psc.wi.gov/apps35/ERF_view/viewdoc.aspx?docid=215095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Roll/Lien Process</a:t>
            </a:r>
            <a:br>
              <a:rPr lang="en-US" dirty="0" smtClean="0"/>
            </a:br>
            <a:r>
              <a:rPr lang="en-US" dirty="0" smtClean="0"/>
              <a:t>Act 274 —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66862"/>
            <a:ext cx="8001000" cy="467836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Notice to landlord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Utility must provide a 14-day notice to use the tax roll process (Wis. Stat. § 66.0809(b))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No 14-day notice, no tax roll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14-day notice : utility serves the notice on the owner or the rental dwelling unit (landlord) </a:t>
            </a:r>
            <a:r>
              <a:rPr lang="en-US" i="1" dirty="0" smtClean="0">
                <a:latin typeface="Calibri" panose="020F0502020204030204" pitchFamily="34" charset="0"/>
              </a:rPr>
              <a:t>within 14 days </a:t>
            </a:r>
            <a:r>
              <a:rPr lang="en-US" dirty="0" smtClean="0">
                <a:latin typeface="Calibri" panose="020F0502020204030204" pitchFamily="34" charset="0"/>
              </a:rPr>
              <a:t>of the date when the tenant’s charge became past due. </a:t>
            </a:r>
            <a:endParaRPr lang="en-US" dirty="0">
              <a:latin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Notice must be written and hand delivered, mailed or faxed (Wis. Stats. § 801.14(2))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Roll/Lien Process</a:t>
            </a:r>
            <a:br>
              <a:rPr lang="en-US" dirty="0" smtClean="0"/>
            </a:br>
            <a:r>
              <a:rPr lang="en-US" dirty="0" smtClean="0"/>
              <a:t>Act 274 —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0790"/>
            <a:ext cx="8001000" cy="46783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October 15 – Utility or treasurer provides notice to owner (landlord) AND tenant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Amount of arrears and penalty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Must be paid by November 1, or a 10% penalty will be added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If not paid by November 15, the arrears will be placed on the parcel’s property tax bill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October 15 – Utility or treasurer provides notice to tenant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Lien has arisen on the tenant’s assets for unpaid arrears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Lien will transfer to landlord if s/he pays the arrears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Roll/Lien Process</a:t>
            </a:r>
            <a:br>
              <a:rPr lang="en-US" dirty="0" smtClean="0"/>
            </a:br>
            <a:r>
              <a:rPr lang="en-US" dirty="0" smtClean="0"/>
              <a:t>Act 274 — 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077200" cy="46783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Payments made between October 15 and November 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Tenant payment before November 15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Lien is satisfied; nothing to the tax roll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Landlord payment before November 15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Municipality transfers lien to landlord; landlord decides to file a Notice of Lien with the Clerk of Courts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Nothing to the tax roll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No payment before November 15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Municipal lien on tenant’s assets intact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Arrears go to the tax roll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1905000"/>
            <a:ext cx="8077200" cy="1828800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Retention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8001000" cy="24384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4400" dirty="0" smtClean="0"/>
          </a:p>
          <a:p>
            <a:pPr algn="ctr" eaLnBrk="1" hangingPunct="1">
              <a:spcBef>
                <a:spcPct val="0"/>
              </a:spcBef>
            </a:pPr>
            <a:r>
              <a:rPr lang="en-US" sz="3600" dirty="0" smtClean="0">
                <a:latin typeface="+mj-lt"/>
              </a:rPr>
              <a:t>Customer Records: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600" dirty="0" smtClean="0">
                <a:latin typeface="+mj-lt"/>
              </a:rPr>
              <a:t>What’s Required? </a:t>
            </a:r>
          </a:p>
        </p:txBody>
      </p:sp>
    </p:spTree>
    <p:extLst>
      <p:ext uri="{BB962C8B-B14F-4D97-AF65-F5344CB8AC3E}">
        <p14:creationId xmlns:p14="http://schemas.microsoft.com/office/powerpoint/2010/main" val="15502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PSC Authority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354931"/>
            <a:ext cx="8229600" cy="4678363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altLang="en-US" sz="2400" dirty="0" smtClean="0">
                <a:latin typeface="Calibri" panose="020F0502020204030204" pitchFamily="34" charset="0"/>
              </a:rPr>
              <a:t>Commission authority is generally found in chapter 196 of the Wisconsin Statutes.</a:t>
            </a:r>
          </a:p>
          <a:p>
            <a:pPr lvl="1">
              <a:buFontTx/>
              <a:buChar char="-"/>
            </a:pPr>
            <a:r>
              <a:rPr lang="en-US" altLang="en-US" sz="2400" dirty="0" smtClean="0">
                <a:latin typeface="Calibri" panose="020F0502020204030204" pitchFamily="34" charset="0"/>
              </a:rPr>
              <a:t>State law grants the Commission broad authority to regulate public utilities:</a:t>
            </a:r>
          </a:p>
          <a:p>
            <a:pPr lvl="2">
              <a:buFontTx/>
              <a:buChar char="-"/>
            </a:pPr>
            <a:r>
              <a:rPr lang="en-US" altLang="en-US" sz="2000" dirty="0" smtClean="0">
                <a:latin typeface="Calibri" panose="020F0502020204030204" pitchFamily="34" charset="0"/>
              </a:rPr>
              <a:t>Wis. Stat. § 196.02(1) Jurisdiction.  “The Commission has jurisdiction to supervise and regulate every public utility in this state and to do all things necessary and convenient to its jurisdiction.”</a:t>
            </a:r>
          </a:p>
          <a:p>
            <a:pPr lvl="1">
              <a:defRPr/>
            </a:pPr>
            <a:r>
              <a:rPr lang="en-US" sz="2400" dirty="0">
                <a:latin typeface="Calibri" panose="020F0502020204030204" pitchFamily="34" charset="0"/>
              </a:rPr>
              <a:t>Provides for the regulation of retail rates, construction, stock and bond issuance, accounting practices, mergers and acquisitions, and holding companies.</a:t>
            </a:r>
          </a:p>
          <a:p>
            <a:pPr lvl="1">
              <a:defRPr/>
            </a:pPr>
            <a:r>
              <a:rPr lang="en-US" sz="2400" dirty="0">
                <a:latin typeface="Calibri" panose="020F0502020204030204" pitchFamily="34" charset="0"/>
              </a:rPr>
              <a:t>Provides for addressing consumer complaints, quality of service and education of consumers.</a:t>
            </a:r>
          </a:p>
          <a:p>
            <a:pPr lvl="2">
              <a:buFontTx/>
              <a:buChar char="-"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695CA8-5CC5-42ED-8614-15B75CF29A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208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The following records shall be preserved and kept available for inspection by the Commission for the period indicated.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Meter Retention Rules went into effect August 1, 2015 (1-AC-227).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Please follow water rulemaking docket 1-AC-233 for future changes.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90600" y="3200400"/>
          <a:ext cx="7391400" cy="2743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95700"/>
                <a:gridCol w="3695700"/>
              </a:tblGrid>
              <a:tr h="358833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of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r>
                        <a:rPr lang="en-US" baseline="0" dirty="0" smtClean="0"/>
                        <a:t> to be Retained</a:t>
                      </a:r>
                    </a:p>
                  </a:txBody>
                  <a:tcPr/>
                </a:tc>
              </a:tr>
              <a:tr h="358833">
                <a:tc>
                  <a:txBody>
                    <a:bodyPr/>
                    <a:lstStyle/>
                    <a:p>
                      <a:r>
                        <a:rPr lang="en-US" dirty="0" smtClean="0"/>
                        <a:t>Complaint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 years after the complaint is resolved</a:t>
                      </a:r>
                    </a:p>
                  </a:txBody>
                  <a:tcPr/>
                </a:tc>
              </a:tr>
              <a:tr h="358833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Deposit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6 years after refund</a:t>
                      </a:r>
                    </a:p>
                  </a:txBody>
                  <a:tcPr/>
                </a:tc>
              </a:tr>
              <a:tr h="358833">
                <a:tc>
                  <a:txBody>
                    <a:bodyPr/>
                    <a:lstStyle/>
                    <a:p>
                      <a:r>
                        <a:rPr lang="en-US" dirty="0" smtClean="0"/>
                        <a:t>Meter Reading Records used for Billing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6 years</a:t>
                      </a:r>
                    </a:p>
                  </a:txBody>
                  <a:tcPr/>
                </a:tc>
              </a:tr>
              <a:tr h="358833">
                <a:tc>
                  <a:txBody>
                    <a:bodyPr/>
                    <a:lstStyle/>
                    <a:p>
                      <a:r>
                        <a:rPr lang="en-US" dirty="0" smtClean="0"/>
                        <a:t>Billing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6 years</a:t>
                      </a:r>
                    </a:p>
                  </a:txBody>
                  <a:tcPr/>
                </a:tc>
              </a:tr>
              <a:tr h="358833">
                <a:tc>
                  <a:txBody>
                    <a:bodyPr/>
                    <a:lstStyle/>
                    <a:p>
                      <a:r>
                        <a:rPr lang="en-US" dirty="0" smtClean="0"/>
                        <a:t>Filed Rates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Permanently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0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76400"/>
            <a:ext cx="7353300" cy="4678363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hlinkClick r:id="rId2"/>
              </a:rPr>
              <a:t>http://psc.wi.gov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ERF (Electronic Regulatory Filing)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Tariffs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Administrative Codes and Statutes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Filing Requirements for Projects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Rate Setting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Accounting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Utility Education and Fact Sheets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Annual Reports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Key PSC Contacts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0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endParaRPr lang="en-US" sz="4800" dirty="0" smtClean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534400" cy="480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6000" dirty="0" smtClean="0">
                <a:latin typeface="+mj-lt"/>
              </a:rPr>
              <a:t>Questions ??</a:t>
            </a:r>
            <a:endParaRPr lang="en-US" sz="6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91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371600"/>
            <a:ext cx="7680960" cy="5334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200" dirty="0" smtClean="0">
                <a:latin typeface="Calibri" pitchFamily="34" charset="0"/>
              </a:rPr>
              <a:t>Public Service Commission of Wisconsin</a:t>
            </a:r>
          </a:p>
          <a:p>
            <a:pPr marL="0" indent="0" algn="ctr">
              <a:buNone/>
            </a:pPr>
            <a:r>
              <a:rPr lang="en-US" sz="2200" dirty="0" smtClean="0">
                <a:latin typeface="Calibri" pitchFamily="34" charset="0"/>
              </a:rPr>
              <a:t>Division of Water, Telecommunications &amp; Consumer Affairs</a:t>
            </a:r>
          </a:p>
          <a:p>
            <a:pPr marL="0" indent="0" algn="ctr">
              <a:buNone/>
            </a:pPr>
            <a:endParaRPr lang="en-US" sz="22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2400" u="sng" dirty="0" smtClean="0">
                <a:latin typeface="Calibri" pitchFamily="34" charset="0"/>
              </a:rPr>
              <a:t>Consumer </a:t>
            </a:r>
            <a:r>
              <a:rPr lang="en-US" sz="2400" u="sng" dirty="0">
                <a:latin typeface="Calibri" pitchFamily="34" charset="0"/>
              </a:rPr>
              <a:t>Analysts</a:t>
            </a:r>
          </a:p>
          <a:p>
            <a:pPr marL="0" indent="0" algn="ctr">
              <a:buNone/>
            </a:pPr>
            <a:r>
              <a:rPr lang="en-US" sz="2300" dirty="0" smtClean="0">
                <a:latin typeface="Calibri" pitchFamily="34" charset="0"/>
              </a:rPr>
              <a:t>Brad Rose, Bradley.Rose@wisconsin.gov, (608) 267-9491</a:t>
            </a:r>
          </a:p>
          <a:p>
            <a:pPr marL="0" indent="0" algn="ctr">
              <a:buNone/>
            </a:pPr>
            <a:r>
              <a:rPr lang="en-US" sz="2300" dirty="0" smtClean="0">
                <a:latin typeface="Calibri" pitchFamily="34" charset="0"/>
              </a:rPr>
              <a:t>Kristy Nieto, Kristy.Nieto@Wisconsin.gov</a:t>
            </a:r>
            <a:r>
              <a:rPr lang="en-US" sz="2300" dirty="0">
                <a:latin typeface="Calibri" pitchFamily="34" charset="0"/>
              </a:rPr>
              <a:t>, (608) 261-9419</a:t>
            </a:r>
            <a:endParaRPr lang="en-US" sz="2300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Calibri" pitchFamily="34" charset="0"/>
              </a:rPr>
              <a:t>~</a:t>
            </a:r>
          </a:p>
          <a:p>
            <a:pPr marL="0" indent="0" algn="ctr">
              <a:buNone/>
            </a:pPr>
            <a:r>
              <a:rPr lang="en-US" sz="2100" dirty="0" smtClean="0">
                <a:latin typeface="Calibri" pitchFamily="34" charset="0"/>
              </a:rPr>
              <a:t>Carrie </a:t>
            </a:r>
            <a:r>
              <a:rPr lang="en-US" sz="2100" dirty="0">
                <a:latin typeface="Calibri" pitchFamily="34" charset="0"/>
              </a:rPr>
              <a:t>Templeton, Assistant </a:t>
            </a:r>
            <a:r>
              <a:rPr lang="en-US" sz="2100" dirty="0" smtClean="0">
                <a:latin typeface="Calibri" pitchFamily="34" charset="0"/>
              </a:rPr>
              <a:t>Division Administrator</a:t>
            </a:r>
            <a:endParaRPr lang="en-US" sz="21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2100" dirty="0">
                <a:latin typeface="Calibri" pitchFamily="34" charset="0"/>
              </a:rPr>
              <a:t>Phone:  (608) 266-1267</a:t>
            </a:r>
          </a:p>
          <a:p>
            <a:pPr marL="0" indent="0" algn="ctr">
              <a:buNone/>
            </a:pPr>
            <a:r>
              <a:rPr lang="en-US" sz="2100" dirty="0">
                <a:latin typeface="Calibri" pitchFamily="34" charset="0"/>
              </a:rPr>
              <a:t>CarrieE.Templeton@wisconsin.gov </a:t>
            </a:r>
          </a:p>
          <a:p>
            <a:pPr marL="0" indent="0" algn="ctr"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marL="0" indent="0" algn="ctr">
              <a:lnSpc>
                <a:spcPct val="2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alibri" pitchFamily="34" charset="0"/>
                <a:cs typeface="Times New Roman"/>
              </a:rPr>
              <a:t>~</a:t>
            </a:r>
            <a:endParaRPr lang="en-US" sz="2400" b="1" dirty="0">
              <a:latin typeface="Calibri" pitchFamily="34" charset="0"/>
            </a:endParaRPr>
          </a:p>
          <a:p>
            <a:pPr marL="0" indent="0" algn="ctr">
              <a:buNone/>
            </a:pPr>
            <a:endParaRPr lang="en-US" sz="1300" b="1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2100" b="1" dirty="0" smtClean="0">
                <a:solidFill>
                  <a:srgbClr val="7F293D"/>
                </a:solidFill>
                <a:latin typeface="Calibri" pitchFamily="34" charset="0"/>
              </a:rPr>
              <a:t>Please do not provide the above contact information to customers!</a:t>
            </a:r>
          </a:p>
          <a:p>
            <a:pPr marL="0" indent="0" algn="ctr">
              <a:buNone/>
            </a:pPr>
            <a:endParaRPr lang="en-US" sz="2100" dirty="0" smtClean="0">
              <a:latin typeface="Calibri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100" dirty="0" smtClean="0">
                <a:latin typeface="Calibri" pitchFamily="34" charset="0"/>
              </a:rPr>
              <a:t>PSC Phone Numbers and Email Address to Provide to Customers</a:t>
            </a:r>
          </a:p>
          <a:p>
            <a:pPr marL="0" indent="0" algn="ctr">
              <a:buNone/>
            </a:pPr>
            <a:r>
              <a:rPr lang="en-US" sz="2100" dirty="0" smtClean="0">
                <a:latin typeface="Calibri" pitchFamily="34" charset="0"/>
              </a:rPr>
              <a:t>Telephone:   1-800-225-7729 (toll-free) or 608-266-2001</a:t>
            </a:r>
          </a:p>
          <a:p>
            <a:pPr marL="0" indent="0" algn="ctr">
              <a:buNone/>
            </a:pPr>
            <a:r>
              <a:rPr lang="en-US" sz="2100" dirty="0" smtClean="0">
                <a:latin typeface="Calibri" pitchFamily="34" charset="0"/>
              </a:rPr>
              <a:t>Email: 	PSCConsumerAffairsMail@wisconsin.gov</a:t>
            </a:r>
          </a:p>
          <a:p>
            <a:pPr marL="0" indent="0" algn="ctr">
              <a:buNone/>
            </a:pPr>
            <a:r>
              <a:rPr lang="en-US" sz="2100" dirty="0" smtClean="0">
                <a:latin typeface="Calibri" pitchFamily="34" charset="0"/>
              </a:rPr>
              <a:t>File a Complaint Online: www.psc.wi.gov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3914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6200"/>
            <a:ext cx="7679601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Chart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Water, Telecommunications &amp; Consumer Affairs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A1B6-753A-4089-87D1-E1D2CD0C4D8E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34" y="1283494"/>
            <a:ext cx="7753066" cy="53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10944"/>
            <a:ext cx="7315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PSC Consumer Affairs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029200"/>
          </a:xfrm>
        </p:spPr>
        <p:txBody>
          <a:bodyPr/>
          <a:lstStyle/>
          <a:p>
            <a:r>
              <a:rPr lang="en-US" sz="1800" dirty="0">
                <a:latin typeface="Calibri" pitchFamily="34" charset="0"/>
              </a:rPr>
              <a:t>The PSC received </a:t>
            </a:r>
            <a:r>
              <a:rPr lang="en-US" sz="1800" dirty="0" smtClean="0">
                <a:latin typeface="Calibri" pitchFamily="34" charset="0"/>
              </a:rPr>
              <a:t>6,105 contacts </a:t>
            </a:r>
            <a:r>
              <a:rPr lang="en-US" sz="1800" dirty="0">
                <a:latin typeface="Calibri" pitchFamily="34" charset="0"/>
              </a:rPr>
              <a:t>in </a:t>
            </a:r>
            <a:r>
              <a:rPr lang="en-US" sz="1800" dirty="0" smtClean="0">
                <a:latin typeface="Calibri" pitchFamily="34" charset="0"/>
              </a:rPr>
              <a:t>2014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</a:rPr>
              <a:t>2,449 of these were complaints</a:t>
            </a:r>
            <a:r>
              <a:rPr lang="en-US" sz="1800" dirty="0" smtClean="0">
                <a:latin typeface="Calibri" pitchFamily="34" charset="0"/>
              </a:rPr>
              <a:t>, mostly handled </a:t>
            </a:r>
            <a:r>
              <a:rPr lang="en-US" sz="1800" dirty="0">
                <a:latin typeface="Calibri" pitchFamily="34" charset="0"/>
              </a:rPr>
              <a:t>by </a:t>
            </a:r>
            <a:r>
              <a:rPr lang="en-US" sz="1800" dirty="0" smtClean="0">
                <a:latin typeface="Calibri" pitchFamily="34" charset="0"/>
              </a:rPr>
              <a:t>the Consumer Affairs unit</a:t>
            </a:r>
            <a:endParaRPr lang="en-US" sz="1400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</a:rPr>
              <a:t>We </a:t>
            </a:r>
            <a:r>
              <a:rPr lang="en-US" sz="1800" dirty="0">
                <a:latin typeface="Calibri" pitchFamily="34" charset="0"/>
              </a:rPr>
              <a:t>rely on </a:t>
            </a:r>
            <a:r>
              <a:rPr lang="en-US" sz="1800" dirty="0" smtClean="0">
                <a:latin typeface="Calibri" pitchFamily="34" charset="0"/>
              </a:rPr>
              <a:t>people like </a:t>
            </a:r>
            <a:r>
              <a:rPr lang="en-US" sz="1800" u="sng" dirty="0" smtClean="0">
                <a:latin typeface="Calibri" pitchFamily="34" charset="0"/>
              </a:rPr>
              <a:t>you</a:t>
            </a:r>
            <a:r>
              <a:rPr lang="en-US" sz="1800" dirty="0" smtClean="0">
                <a:latin typeface="Calibri" pitchFamily="34" charset="0"/>
              </a:rPr>
              <a:t> at </a:t>
            </a:r>
            <a:r>
              <a:rPr lang="en-US" sz="1800" dirty="0">
                <a:latin typeface="Calibri" pitchFamily="34" charset="0"/>
              </a:rPr>
              <a:t>the utility to investigate and respond to </a:t>
            </a:r>
            <a:r>
              <a:rPr lang="en-US" sz="1800" dirty="0" smtClean="0">
                <a:latin typeface="Calibri" pitchFamily="34" charset="0"/>
              </a:rPr>
              <a:t>complaints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latin typeface="Calibri" pitchFamily="34" charset="0"/>
              </a:rPr>
              <a:t>Contact us to help resolve disputes prior to the customer filing a complaint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latin typeface="Calibri" pitchFamily="34" charset="0"/>
              </a:rPr>
              <a:t>Utility inquiries increased by 71% from 2013 (447) to 2014 (763).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A1B6-753A-4089-87D1-E1D2CD0C4D8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64468544"/>
              </p:ext>
            </p:extLst>
          </p:nvPr>
        </p:nvGraphicFramePr>
        <p:xfrm>
          <a:off x="1752600" y="3505200"/>
          <a:ext cx="513397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538983"/>
            <a:ext cx="5139373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200400"/>
            <a:ext cx="7848600" cy="3048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Service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chemeClr val="tx1"/>
                </a:solidFill>
              </a:rPr>
              <a:t>What’s required and what’s not?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200" dirty="0" smtClean="0">
                <a:solidFill>
                  <a:schemeClr val="tx1"/>
                </a:solidFill>
                <a:latin typeface="+mn-lt"/>
              </a:rPr>
              <a:t>                                            </a:t>
            </a:r>
            <a:br>
              <a:rPr lang="en-US" sz="4200" dirty="0" smtClean="0">
                <a:solidFill>
                  <a:schemeClr val="tx1"/>
                </a:solidFill>
                <a:latin typeface="+mn-lt"/>
              </a:rPr>
            </a:b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8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391400" cy="990600"/>
          </a:xfrm>
        </p:spPr>
        <p:txBody>
          <a:bodyPr/>
          <a:lstStyle/>
          <a:p>
            <a:r>
              <a:rPr lang="en-US" dirty="0" smtClean="0"/>
              <a:t>Utility Customer Service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010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A utility’s customer service goals are to: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Maximize collections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Minimize future losses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Provide fair, nondiscriminatory utility service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These goals are accomplished by: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Having clear policies in place and in writing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Communicating with customers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Being consistent and persistent 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Maintaining positive customer and community relations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>Trying not to take it personally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75600-343A-4D5D-B6BB-650516BECC6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763000" cy="10414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Utility Collection Tools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001000" cy="25908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Calibri" pitchFamily="34" charset="0"/>
              </a:rPr>
              <a:t>Utilities are </a:t>
            </a:r>
            <a:r>
              <a:rPr lang="en-US" sz="1800" b="1" dirty="0">
                <a:solidFill>
                  <a:srgbClr val="7F293D"/>
                </a:solidFill>
                <a:latin typeface="Calibri" pitchFamily="34" charset="0"/>
              </a:rPr>
              <a:t>required</a:t>
            </a:r>
            <a:r>
              <a:rPr lang="en-US" sz="1800" dirty="0">
                <a:latin typeface="Calibri" pitchFamily="34" charset="0"/>
              </a:rPr>
              <a:t> to offer a DPA to a customer who cannot afford to pay </a:t>
            </a:r>
            <a:r>
              <a:rPr lang="en-US" sz="1800" dirty="0" smtClean="0">
                <a:latin typeface="Calibri" pitchFamily="34" charset="0"/>
              </a:rPr>
              <a:t>the </a:t>
            </a:r>
            <a:r>
              <a:rPr lang="en-US" sz="1800" dirty="0">
                <a:latin typeface="Calibri" pitchFamily="34" charset="0"/>
              </a:rPr>
              <a:t>balance in full (unless the utility has a different DPA policy in its tariff).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 smtClean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alibri" pitchFamily="34" charset="0"/>
              </a:rPr>
              <a:t>PSC rules </a:t>
            </a:r>
            <a:r>
              <a:rPr lang="en-US" sz="1800" b="1" dirty="0" smtClean="0">
                <a:solidFill>
                  <a:srgbClr val="7F293D"/>
                </a:solidFill>
                <a:latin typeface="Calibri" pitchFamily="34" charset="0"/>
              </a:rPr>
              <a:t>allow</a:t>
            </a:r>
            <a:r>
              <a:rPr lang="en-US" sz="1800" dirty="0" smtClean="0">
                <a:latin typeface="Calibri" pitchFamily="34" charset="0"/>
              </a:rPr>
              <a:t> but do not </a:t>
            </a:r>
            <a:r>
              <a:rPr lang="en-US" sz="1800" b="1" dirty="0" smtClean="0">
                <a:solidFill>
                  <a:srgbClr val="7F293D"/>
                </a:solidFill>
                <a:latin typeface="Calibri" pitchFamily="34" charset="0"/>
              </a:rPr>
              <a:t>require</a:t>
            </a:r>
            <a:r>
              <a:rPr lang="en-US" sz="1800" dirty="0" smtClean="0">
                <a:latin typeface="Calibri" pitchFamily="34" charset="0"/>
              </a:rPr>
              <a:t> utilities to pursue disconnection as a means to collect delinquent accounts.</a:t>
            </a:r>
          </a:p>
          <a:p>
            <a:pPr marL="0" indent="0">
              <a:buNone/>
              <a:defRPr/>
            </a:pPr>
            <a:endParaRPr lang="en-US" sz="18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Calibri" pitchFamily="34" charset="0"/>
              </a:rPr>
              <a:t>Municipal </a:t>
            </a:r>
            <a:r>
              <a:rPr lang="en-US" sz="1800" dirty="0">
                <a:latin typeface="Calibri" pitchFamily="34" charset="0"/>
              </a:rPr>
              <a:t>utilities may pursue collection through small claims </a:t>
            </a:r>
            <a:r>
              <a:rPr lang="en-US" sz="1800" dirty="0" smtClean="0">
                <a:latin typeface="Calibri" pitchFamily="34" charset="0"/>
              </a:rPr>
              <a:t>court.</a:t>
            </a:r>
          </a:p>
          <a:p>
            <a:pPr>
              <a:defRPr/>
            </a:pPr>
            <a:endParaRPr lang="en-US" sz="1800" dirty="0">
              <a:latin typeface="Calibri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Calibri" pitchFamily="34" charset="0"/>
              </a:rPr>
              <a:t>Utilities </a:t>
            </a:r>
            <a:r>
              <a:rPr lang="en-US" sz="1800" dirty="0">
                <a:latin typeface="Calibri" pitchFamily="34" charset="0"/>
              </a:rPr>
              <a:t>may consider limited use of the treble damage option in Wis. Stat. § </a:t>
            </a:r>
            <a:r>
              <a:rPr lang="en-US" sz="1800" dirty="0" smtClean="0">
                <a:latin typeface="Calibri" pitchFamily="34" charset="0"/>
              </a:rPr>
              <a:t>196.642.</a:t>
            </a:r>
            <a:endParaRPr lang="en-US" sz="1800" dirty="0"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n-US" sz="1800" dirty="0" smtClean="0">
              <a:latin typeface="Calibri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Calibri" pitchFamily="34" charset="0"/>
              </a:rPr>
              <a:t>Many </a:t>
            </a:r>
            <a:r>
              <a:rPr lang="en-US" sz="1800" dirty="0">
                <a:latin typeface="Calibri" pitchFamily="34" charset="0"/>
              </a:rPr>
              <a:t>municipal utilities use the TRIP Program through the Department of Revenue:</a:t>
            </a:r>
          </a:p>
          <a:p>
            <a:pPr marL="0" indent="0" algn="ctr">
              <a:buNone/>
              <a:defRPr/>
            </a:pPr>
            <a:r>
              <a:rPr lang="en-US" sz="1800" i="1" dirty="0">
                <a:latin typeface="Calibri" pitchFamily="34" charset="0"/>
                <a:hlinkClick r:id="rId2"/>
              </a:rPr>
              <a:t>http://</a:t>
            </a:r>
            <a:r>
              <a:rPr lang="en-US" sz="1800" i="1" dirty="0" smtClean="0">
                <a:latin typeface="Calibri" pitchFamily="34" charset="0"/>
                <a:hlinkClick r:id="rId2"/>
              </a:rPr>
              <a:t>www.revenue.wi.gov/ise/trip/index.html</a:t>
            </a:r>
            <a:endParaRPr lang="en-US" sz="1800" i="1" dirty="0" smtClean="0">
              <a:latin typeface="Calibri" pitchFamily="34" charset="0"/>
            </a:endParaRPr>
          </a:p>
          <a:p>
            <a:pPr marL="0" indent="0" algn="ctr">
              <a:buNone/>
              <a:defRPr/>
            </a:pPr>
            <a:endParaRPr lang="en-US" sz="1800" i="1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Calibri" pitchFamily="34" charset="0"/>
              </a:rPr>
              <a:t>Municipal public </a:t>
            </a:r>
            <a:r>
              <a:rPr lang="en-US" sz="1800" dirty="0" smtClean="0">
                <a:latin typeface="Calibri" pitchFamily="34" charset="0"/>
              </a:rPr>
              <a:t>utilities are authorized to </a:t>
            </a:r>
            <a:r>
              <a:rPr lang="en-US" sz="1800" dirty="0">
                <a:latin typeface="Calibri" pitchFamily="34" charset="0"/>
              </a:rPr>
              <a:t>collect unpaid bills </a:t>
            </a:r>
            <a:r>
              <a:rPr lang="en-US" sz="1800" dirty="0" smtClean="0">
                <a:latin typeface="Calibri" pitchFamily="34" charset="0"/>
              </a:rPr>
              <a:t>as </a:t>
            </a:r>
            <a:r>
              <a:rPr lang="en-US" sz="1800" dirty="0">
                <a:latin typeface="Calibri" pitchFamily="34" charset="0"/>
              </a:rPr>
              <a:t>a lien on the property served</a:t>
            </a:r>
            <a:r>
              <a:rPr lang="en-US" sz="1800" dirty="0" smtClean="0">
                <a:latin typeface="Calibri" pitchFamily="34" charset="0"/>
              </a:rPr>
              <a:t>, by placing charges on the tax roll.</a:t>
            </a:r>
            <a:endParaRPr 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School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etition">
  <a:themeElements>
    <a:clrScheme name="Competition 1">
      <a:dk1>
        <a:srgbClr val="000000"/>
      </a:dk1>
      <a:lt1>
        <a:srgbClr val="FFFFFF"/>
      </a:lt1>
      <a:dk2>
        <a:srgbClr val="5ED483"/>
      </a:dk2>
      <a:lt2>
        <a:srgbClr val="FFFFFF"/>
      </a:lt2>
      <a:accent1>
        <a:srgbClr val="003300"/>
      </a:accent1>
      <a:accent2>
        <a:srgbClr val="009900"/>
      </a:accent2>
      <a:accent3>
        <a:srgbClr val="B6E6C1"/>
      </a:accent3>
      <a:accent4>
        <a:srgbClr val="DADADA"/>
      </a:accent4>
      <a:accent5>
        <a:srgbClr val="AAADAA"/>
      </a:accent5>
      <a:accent6>
        <a:srgbClr val="008A00"/>
      </a:accent6>
      <a:hlink>
        <a:srgbClr val="1E5C1E"/>
      </a:hlink>
      <a:folHlink>
        <a:srgbClr val="6633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00"/>
        </a:dk1>
        <a:lt1>
          <a:srgbClr val="FFFFFF"/>
        </a:lt1>
        <a:dk2>
          <a:srgbClr val="5ED483"/>
        </a:dk2>
        <a:lt2>
          <a:srgbClr val="FFFFFF"/>
        </a:lt2>
        <a:accent1>
          <a:srgbClr val="003300"/>
        </a:accent1>
        <a:accent2>
          <a:srgbClr val="009900"/>
        </a:accent2>
        <a:accent3>
          <a:srgbClr val="B6E6C1"/>
        </a:accent3>
        <a:accent4>
          <a:srgbClr val="DADADA"/>
        </a:accent4>
        <a:accent5>
          <a:srgbClr val="AAADAA"/>
        </a:accent5>
        <a:accent6>
          <a:srgbClr val="008A00"/>
        </a:accent6>
        <a:hlink>
          <a:srgbClr val="1E5C1E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 design template">
  <a:themeElements>
    <a:clrScheme name="Angles design template 1">
      <a:dk1>
        <a:srgbClr val="F8F8F8"/>
      </a:dk1>
      <a:lt1>
        <a:srgbClr val="FFFFFF"/>
      </a:lt1>
      <a:dk2>
        <a:srgbClr val="000000"/>
      </a:dk2>
      <a:lt2>
        <a:srgbClr val="000000"/>
      </a:lt2>
      <a:accent1>
        <a:srgbClr val="FF0000"/>
      </a:accent1>
      <a:accent2>
        <a:srgbClr val="3333FF"/>
      </a:accent2>
      <a:accent3>
        <a:srgbClr val="AAAAAA"/>
      </a:accent3>
      <a:accent4>
        <a:srgbClr val="DADADA"/>
      </a:accent4>
      <a:accent5>
        <a:srgbClr val="FFAAAA"/>
      </a:accent5>
      <a:accent6>
        <a:srgbClr val="2D2DE7"/>
      </a:accent6>
      <a:hlink>
        <a:srgbClr val="008000"/>
      </a:hlink>
      <a:folHlink>
        <a:srgbClr val="808080"/>
      </a:folHlink>
    </a:clrScheme>
    <a:fontScheme name="Angl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ngles design template 1">
        <a:dk1>
          <a:srgbClr val="F8F8F8"/>
        </a:dk1>
        <a:lt1>
          <a:srgbClr val="FFFFFF"/>
        </a:lt1>
        <a:dk2>
          <a:srgbClr val="000000"/>
        </a:dk2>
        <a:lt2>
          <a:srgbClr val="000000"/>
        </a:lt2>
        <a:accent1>
          <a:srgbClr val="FF0000"/>
        </a:accent1>
        <a:accent2>
          <a:srgbClr val="3333FF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2D2DE7"/>
        </a:accent6>
        <a:hlink>
          <a:srgbClr val="008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les design template 2">
        <a:dk1>
          <a:srgbClr val="360036"/>
        </a:dk1>
        <a:lt1>
          <a:srgbClr val="FFFFFF"/>
        </a:lt1>
        <a:dk2>
          <a:srgbClr val="FFFFCC"/>
        </a:dk2>
        <a:lt2>
          <a:srgbClr val="666633"/>
        </a:lt2>
        <a:accent1>
          <a:srgbClr val="996600"/>
        </a:accent1>
        <a:accent2>
          <a:srgbClr val="CCCC00"/>
        </a:accent2>
        <a:accent3>
          <a:srgbClr val="FFFFFF"/>
        </a:accent3>
        <a:accent4>
          <a:srgbClr val="2D002D"/>
        </a:accent4>
        <a:accent5>
          <a:srgbClr val="CAB8AA"/>
        </a:accent5>
        <a:accent6>
          <a:srgbClr val="B9B900"/>
        </a:accent6>
        <a:hlink>
          <a:srgbClr val="99CC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design template 3">
        <a:dk1>
          <a:srgbClr val="000000"/>
        </a:dk1>
        <a:lt1>
          <a:srgbClr val="FFFFFF"/>
        </a:lt1>
        <a:dk2>
          <a:srgbClr val="FFFFFF"/>
        </a:dk2>
        <a:lt2>
          <a:srgbClr val="393939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design template 4">
        <a:dk1>
          <a:srgbClr val="360036"/>
        </a:dk1>
        <a:lt1>
          <a:srgbClr val="FFFFFF"/>
        </a:lt1>
        <a:dk2>
          <a:srgbClr val="FFFFCC"/>
        </a:dk2>
        <a:lt2>
          <a:srgbClr val="660066"/>
        </a:lt2>
        <a:accent1>
          <a:srgbClr val="C3A3C2"/>
        </a:accent1>
        <a:accent2>
          <a:srgbClr val="9999FF"/>
        </a:accent2>
        <a:accent3>
          <a:srgbClr val="FFFFFF"/>
        </a:accent3>
        <a:accent4>
          <a:srgbClr val="2D002D"/>
        </a:accent4>
        <a:accent5>
          <a:srgbClr val="DECEDD"/>
        </a:accent5>
        <a:accent6>
          <a:srgbClr val="8A8AE7"/>
        </a:accent6>
        <a:hlink>
          <a:srgbClr val="0099CC"/>
        </a:hlink>
        <a:folHlink>
          <a:srgbClr val="C99D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les design template 5">
        <a:dk1>
          <a:srgbClr val="000000"/>
        </a:dk1>
        <a:lt1>
          <a:srgbClr val="99CCFF"/>
        </a:lt1>
        <a:dk2>
          <a:srgbClr val="CCECFF"/>
        </a:dk2>
        <a:lt2>
          <a:srgbClr val="002244"/>
        </a:lt2>
        <a:accent1>
          <a:srgbClr val="336699"/>
        </a:accent1>
        <a:accent2>
          <a:srgbClr val="CC99FF"/>
        </a:accent2>
        <a:accent3>
          <a:srgbClr val="CAE2FF"/>
        </a:accent3>
        <a:accent4>
          <a:srgbClr val="000000"/>
        </a:accent4>
        <a:accent5>
          <a:srgbClr val="ADB8CA"/>
        </a:accent5>
        <a:accent6>
          <a:srgbClr val="B98AE7"/>
        </a:accent6>
        <a:hlink>
          <a:srgbClr val="33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School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Georgia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11471</TotalTime>
  <Words>2561</Words>
  <Application>Microsoft Office PowerPoint</Application>
  <PresentationFormat>On-screen Show (4:3)</PresentationFormat>
  <Paragraphs>388</Paragraphs>
  <Slides>43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43</vt:i4>
      </vt:variant>
    </vt:vector>
  </HeadingPairs>
  <TitlesOfParts>
    <vt:vector size="66" baseType="lpstr">
      <vt:lpstr>Corbel</vt:lpstr>
      <vt:lpstr>Times New Roman</vt:lpstr>
      <vt:lpstr>Century Schoolbook</vt:lpstr>
      <vt:lpstr>Tahoma</vt:lpstr>
      <vt:lpstr>Wingdings</vt:lpstr>
      <vt:lpstr>Verdana</vt:lpstr>
      <vt:lpstr>Georgia</vt:lpstr>
      <vt:lpstr>Wingdings 2</vt:lpstr>
      <vt:lpstr>Wingdings 3</vt:lpstr>
      <vt:lpstr>Garamond</vt:lpstr>
      <vt:lpstr>Lucida Sans Unicode</vt:lpstr>
      <vt:lpstr>Calibri</vt:lpstr>
      <vt:lpstr>Tunga</vt:lpstr>
      <vt:lpstr>Cambria</vt:lpstr>
      <vt:lpstr>Bookman Old Style</vt:lpstr>
      <vt:lpstr>Arial</vt:lpstr>
      <vt:lpstr>Default Design</vt:lpstr>
      <vt:lpstr>Competition</vt:lpstr>
      <vt:lpstr>Mylar</vt:lpstr>
      <vt:lpstr>Angles design template</vt:lpstr>
      <vt:lpstr>1_Default Design</vt:lpstr>
      <vt:lpstr>Radial</vt:lpstr>
      <vt:lpstr>Concourse</vt:lpstr>
      <vt:lpstr>Wisconsin Municipal  Treasurers Association September 24, 2015   Public Service Commission Rules and Procedures</vt:lpstr>
      <vt:lpstr>Today’s Topics</vt:lpstr>
      <vt:lpstr>Wisconsin PSC Overview</vt:lpstr>
      <vt:lpstr>PSC Authority</vt:lpstr>
      <vt:lpstr>Organizational Chart Division of Water, Telecommunications &amp; Consumer Affairs</vt:lpstr>
      <vt:lpstr>Overview of PSC Consumer Affairs</vt:lpstr>
      <vt:lpstr>Customer Service Practices    What’s required and what’s not?                                                  </vt:lpstr>
      <vt:lpstr>Utility Customer Service Goals</vt:lpstr>
      <vt:lpstr>Municipal Utility Collection Tools</vt:lpstr>
      <vt:lpstr>General Collection Process</vt:lpstr>
      <vt:lpstr>Handling Difficult Disconnections</vt:lpstr>
      <vt:lpstr> Deferred Payment Agreements (DPAs)                                                Wis. Admin. Code §§  PSC 113.0404 (Electric) PSC 134. 063 (Gas) PSC 185.38 (Water)</vt:lpstr>
      <vt:lpstr>Deferred Payment Agreements</vt:lpstr>
      <vt:lpstr>Deferred Payment Agreements</vt:lpstr>
      <vt:lpstr>What Happens If You  Can’t Agree on a DPA?</vt:lpstr>
      <vt:lpstr>Billing Basics                                               </vt:lpstr>
      <vt:lpstr>Filed Rates and Rules (Tariffs)</vt:lpstr>
      <vt:lpstr>Filed Rates and Rules (Tariff)</vt:lpstr>
      <vt:lpstr>Filed Rules</vt:lpstr>
      <vt:lpstr>When to Start and Stop  Base Charge Billing</vt:lpstr>
      <vt:lpstr>Customer-Requested Termination - Temporary</vt:lpstr>
      <vt:lpstr>Customer-Requested Termination - Permanent</vt:lpstr>
      <vt:lpstr>Not So Permanent Disconnections</vt:lpstr>
      <vt:lpstr>Common Questions</vt:lpstr>
      <vt:lpstr>When You and the Customer Cannot Agree:  PSC Dispute Procedures </vt:lpstr>
      <vt:lpstr>Before the Customer Files a Complaint with the PSC</vt:lpstr>
      <vt:lpstr>If the Dispute Persists</vt:lpstr>
      <vt:lpstr>PSC Complaints: Designated Utility Employees </vt:lpstr>
      <vt:lpstr>Handling PSC Complaints</vt:lpstr>
      <vt:lpstr>Handling PSC Inquiries</vt:lpstr>
      <vt:lpstr>2013 Wisconsin Act 274 </vt:lpstr>
      <vt:lpstr>2013 Wisconsin Act 274</vt:lpstr>
      <vt:lpstr>2013 Wisconsin Act 274</vt:lpstr>
      <vt:lpstr>Act 274 – DPA Tariff Changes</vt:lpstr>
      <vt:lpstr>Pre-Approved DPA  Tariff Criteria </vt:lpstr>
      <vt:lpstr>Tax Roll/Lien Process Act 274 — Step 1</vt:lpstr>
      <vt:lpstr>Tax Roll/Lien Process Act 274 — Step 2</vt:lpstr>
      <vt:lpstr>Tax Roll/Lien Process Act 274 — Step 3</vt:lpstr>
      <vt:lpstr>Records Retention  </vt:lpstr>
      <vt:lpstr>Records Retention</vt:lpstr>
      <vt:lpstr>PSC Web Site</vt:lpstr>
      <vt:lpstr>PowerPoint Presentation</vt:lpstr>
      <vt:lpstr>Contact Information</vt:lpstr>
    </vt:vector>
  </TitlesOfParts>
  <Company>Public Service Commission of Wisconsin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Water Association June 6, 2012</dc:title>
  <dc:creator>Brown-Huss, Nikki  PSC</dc:creator>
  <cp:lastModifiedBy>Rose, Bradley  PSC</cp:lastModifiedBy>
  <cp:revision>225</cp:revision>
  <cp:lastPrinted>2015-09-11T16:33:16Z</cp:lastPrinted>
  <dcterms:created xsi:type="dcterms:W3CDTF">2012-05-23T14:18:18Z</dcterms:created>
  <dcterms:modified xsi:type="dcterms:W3CDTF">2015-09-21T20:49:22Z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TC011408241033</vt:lpwstr>
  </property>
  <property fmtid="{D5CDD505-2E9C-101B-9397-08002B2CF9AE}" pid="3" name="{DLP_Owner}">
    <vt:lpwstr>cssadmin</vt:lpwstr>
  </property>
  <property fmtid="{D5CDD505-2E9C-101B-9397-08002B2CF9AE}" pid="4" name="{DLP_CreatedBy}">
    <vt:lpwstr>roseb</vt:lpwstr>
  </property>
  <property fmtid="{D5CDD505-2E9C-101B-9397-08002B2CF9AE}" pid="5" name="{DLP_CreatedOn}">
    <vt:lpwstr>9/11/2015 1:34:21 PM</vt:lpwstr>
  </property>
  <property fmtid="{D5CDD505-2E9C-101B-9397-08002B2CF9AE}" pid="6" name="{DLP_Description}">
    <vt:lpwstr/>
  </property>
  <property fmtid="{D5CDD505-2E9C-101B-9397-08002B2CF9AE}" pid="7" name="{DLP_VersionNotes}">
    <vt:lpwstr/>
  </property>
  <property fmtid="{D5CDD505-2E9C-101B-9397-08002B2CF9AE}" pid="8" name="{DLP_VersionID}">
    <vt:lpwstr>1</vt:lpwstr>
  </property>
  <property fmtid="{D5CDD505-2E9C-101B-9397-08002B2CF9AE}" pid="9" name="{DLP_MinorID}">
    <vt:lpwstr>0</vt:lpwstr>
  </property>
  <property fmtid="{D5CDD505-2E9C-101B-9397-08002B2CF9AE}" pid="10" name="{DLP_Path}">
    <vt:lpwstr>PSC\Documents\Divisions\DWCCA\Consumer Affairs\Analyst Projects\Presentations\Municipal Treasurer Association of Wisconsin\</vt:lpwstr>
  </property>
  <property fmtid="{D5CDD505-2E9C-101B-9397-08002B2CF9AE}" pid="11" name="{DLP_ParentFolder}">
    <vt:lpwstr>D724746B578F4B7994E3A336E57547D8</vt:lpwstr>
  </property>
  <property fmtid="{D5CDD505-2E9C-101B-9397-08002B2CF9AE}" pid="12" name="{DLP_ObjectID}">
    <vt:lpwstr>576AE270AAAE4B0A9542DEADB68BABA</vt:lpwstr>
  </property>
  <property fmtid="{D5CDD505-2E9C-101B-9397-08002B2CF9AE}" pid="13" name="{DLP_FileName}">
    <vt:lpwstr>WMTA 2015 Presentation.pptx</vt:lpwstr>
  </property>
  <property fmtid="{D5CDD505-2E9C-101B-9397-08002B2CF9AE}" pid="14" name="{DLP_Extension}">
    <vt:lpwstr>.pptx</vt:lpwstr>
  </property>
  <property fmtid="{D5CDD505-2E9C-101B-9397-08002B2CF9AE}" pid="15" name="{DLP_Profile}">
    <vt:lpwstr>General Documents</vt:lpwstr>
  </property>
  <property fmtid="{D5CDD505-2E9C-101B-9397-08002B2CF9AE}" pid="16" name="{DLPP_Division or Bureau}">
    <vt:lpwstr>DWCCA</vt:lpwstr>
  </property>
  <property fmtid="{D5CDD505-2E9C-101B-9397-08002B2CF9AE}" pid="17" name="{DLPP_EDM Reference Number}">
    <vt:lpwstr>01265032</vt:lpwstr>
  </property>
  <property fmtid="{D5CDD505-2E9C-101B-9397-08002B2CF9AE}" pid="18" name="{DLPP_Document Type}">
    <vt:lpwstr>Presentation</vt:lpwstr>
  </property>
  <property fmtid="{D5CDD505-2E9C-101B-9397-08002B2CF9AE}" pid="19" name="{DLPP_Subject}">
    <vt:lpwstr/>
  </property>
  <property fmtid="{D5CDD505-2E9C-101B-9397-08002B2CF9AE}" pid="20" name="{DLPP_Date}">
    <vt:lpwstr/>
  </property>
  <property fmtid="{D5CDD505-2E9C-101B-9397-08002B2CF9AE}" pid="21" name="{DLPP_Author}">
    <vt:lpwstr/>
  </property>
  <property fmtid="{D5CDD505-2E9C-101B-9397-08002B2CF9AE}" pid="22" name="{DLPP_Agenda Status}">
    <vt:lpwstr/>
  </property>
  <property fmtid="{D5CDD505-2E9C-101B-9397-08002B2CF9AE}" pid="23" name="{DLPP_ERF Document Type Code}">
    <vt:lpwstr/>
  </property>
  <property fmtid="{D5CDD505-2E9C-101B-9397-08002B2CF9AE}" pid="24" name="{DLPP_WorkflowInstanceName}">
    <vt:lpwstr/>
  </property>
  <property fmtid="{D5CDD505-2E9C-101B-9397-08002B2CF9AE}" pid="25" name="{DLPP_DidDocumentGoOutForComments?}">
    <vt:lpwstr/>
  </property>
  <property fmtid="{D5CDD505-2E9C-101B-9397-08002B2CF9AE}" pid="26" name="{DLPP_AgendaStatus}">
    <vt:lpwstr/>
  </property>
  <property fmtid="{D5CDD505-2E9C-101B-9397-08002B2CF9AE}" pid="27" name="{DLPP_Confidential Status}">
    <vt:lpwstr/>
  </property>
  <property fmtid="{D5CDD505-2E9C-101B-9397-08002B2CF9AE}" pid="28" name="{DLPP_ERF Auto-Upload Status}">
    <vt:lpwstr/>
  </property>
</Properties>
</file>