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8" r:id="rId2"/>
    <p:sldId id="388" r:id="rId3"/>
    <p:sldId id="405" r:id="rId4"/>
    <p:sldId id="406" r:id="rId5"/>
    <p:sldId id="407" r:id="rId6"/>
    <p:sldId id="408" r:id="rId7"/>
    <p:sldId id="409" r:id="rId8"/>
    <p:sldId id="410" r:id="rId9"/>
    <p:sldId id="404" r:id="rId10"/>
    <p:sldId id="402" r:id="rId11"/>
    <p:sldId id="403" r:id="rId12"/>
    <p:sldId id="420" r:id="rId13"/>
    <p:sldId id="412" r:id="rId14"/>
    <p:sldId id="419" r:id="rId15"/>
    <p:sldId id="413" r:id="rId16"/>
    <p:sldId id="411" r:id="rId17"/>
    <p:sldId id="415" r:id="rId18"/>
    <p:sldId id="417" r:id="rId19"/>
    <p:sldId id="414" r:id="rId20"/>
    <p:sldId id="418" r:id="rId21"/>
    <p:sldId id="416" r:id="rId22"/>
  </p:sldIdLst>
  <p:sldSz cx="9144000" cy="6858000" type="screen4x3"/>
  <p:notesSz cx="7010400" cy="92964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2" autoAdjust="0"/>
    <p:restoredTop sz="75399" autoAdjust="0"/>
  </p:normalViewPr>
  <p:slideViewPr>
    <p:cSldViewPr>
      <p:cViewPr varScale="1">
        <p:scale>
          <a:sx n="88" d="100"/>
          <a:sy n="88" d="100"/>
        </p:scale>
        <p:origin x="16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192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12FACFE0-C14E-45A5-8085-7FBBD3D06D9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6575124F-51B3-47F9-B010-401250E30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51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8" cy="46418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3" y="0"/>
            <a:ext cx="3037628" cy="46418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691446AC-3177-40B8-89B6-129A53EB5C2A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9" y="4416108"/>
            <a:ext cx="5607684" cy="4182427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7"/>
            <a:ext cx="3037628" cy="464184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3" y="8830627"/>
            <a:ext cx="3037628" cy="464184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0CFC8186-6D94-4273-ACC5-23E7945F5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83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627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834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327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179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318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286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96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956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306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138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13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352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555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77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46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57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79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78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22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20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C8186-6D94-4273-ACC5-23E7945F58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39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FAB5-46A9-45A1-B157-9082D9EF606B}" type="datetime1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1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DC6E6-C175-49E6-A61F-E503112E001B}" type="datetime1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7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24AD-2981-430F-B1C6-C78823986F71}" type="datetime1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4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92AA-319F-43CB-A37B-D25CF07B8870}" type="datetime1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27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EAB19-D857-4E8F-AC79-D3D7053CFE75}" type="datetime1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5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7CC2-581C-4913-BA12-035A06603AF8}" type="datetime1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71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A7A8-AEAD-4837-A925-8AD56FBA2ECB}" type="datetime1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4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F466F-88E7-45CD-96DD-56582A8632A6}" type="datetime1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97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7B95-C2F5-425A-89F5-7E3A3CEF16A6}" type="datetime1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40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D8E3-8ADD-4600-857F-B60795D88EB3}" type="datetime1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8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C5-836C-4BB5-9A14-1B45788078ED}" type="datetime1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1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C262B-7B12-4520-BE50-55A15791C042}" type="datetime1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1B23B-B509-4F9F-B560-32590E1D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venue.wi.gov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DORUnclaimedProperty@Wisconsin.gov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venue.wi.gov/html/debtcoll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trip@revenue.wi.gov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Roxanne.walker@revenue.wi.gov" TargetMode="External"/><Relationship Id="rId4" Type="http://schemas.openxmlformats.org/officeDocument/2006/relationships/hyperlink" Target="mailto:joseph.Mugenga@revenue.wi.gov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229600" cy="46482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sz="6600" b="1" dirty="0" smtClean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en-US" sz="6600" b="1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en-US" sz="6600" b="1" dirty="0" smtClean="0">
                <a:solidFill>
                  <a:prstClr val="white"/>
                </a:solidFill>
                <a:ea typeface="+mn-ea"/>
                <a:cs typeface="+mn-cs"/>
              </a:rPr>
              <a:t>DOR</a:t>
            </a:r>
            <a:br>
              <a:rPr lang="en-US" sz="6600" b="1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en-US" sz="6600" b="1" dirty="0" smtClean="0">
                <a:solidFill>
                  <a:prstClr val="white"/>
                </a:solidFill>
                <a:ea typeface="+mn-ea"/>
                <a:cs typeface="+mn-cs"/>
              </a:rPr>
              <a:t>Collections &amp;</a:t>
            </a:r>
            <a:r>
              <a:rPr lang="en-US" sz="6600" b="1" dirty="0" smtClean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en-US" sz="6600" b="1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en-US" sz="6600" b="1" dirty="0" smtClean="0">
                <a:solidFill>
                  <a:prstClr val="white"/>
                </a:solidFill>
                <a:ea typeface="+mn-ea"/>
                <a:cs typeface="+mn-cs"/>
              </a:rPr>
              <a:t>Unclaimed Property</a:t>
            </a:r>
            <a:r>
              <a:rPr lang="en-US" sz="6600" b="1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en-US" sz="6600" b="1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en-US" b="1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en-US" b="1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en-US" sz="2800" b="1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en-US" sz="2800" b="1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en-US" sz="3200" b="1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en-US" sz="3200" b="1" dirty="0">
                <a:solidFill>
                  <a:prstClr val="white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1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229600" cy="1143318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What is Unclaimed Property?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953"/>
            <a:ext cx="8229600" cy="4525963"/>
          </a:xfrm>
        </p:spPr>
        <p:txBody>
          <a:bodyPr>
            <a:normAutofit/>
          </a:bodyPr>
          <a:lstStyle/>
          <a:p>
            <a:pPr marL="514350" indent="-457200"/>
            <a:r>
              <a:rPr lang="en-US" dirty="0" smtClean="0">
                <a:solidFill>
                  <a:schemeClr val="bg1"/>
                </a:solidFill>
              </a:rPr>
              <a:t>Any </a:t>
            </a:r>
            <a:r>
              <a:rPr lang="en-US" dirty="0" smtClean="0">
                <a:solidFill>
                  <a:schemeClr val="bg1"/>
                </a:solidFill>
              </a:rPr>
              <a:t>financial asset that hasn't had owner activity for a specific time AND the holder of the asset is not able to contact the owner</a:t>
            </a:r>
          </a:p>
          <a:p>
            <a:pPr marL="571500" indent="-514350"/>
            <a:r>
              <a:rPr lang="en-US" sz="3000" dirty="0" smtClean="0">
                <a:solidFill>
                  <a:schemeClr val="bg1"/>
                </a:solidFill>
              </a:rPr>
              <a:t>Examples include: bank accounts, uncashed payroll checks, stocks/mutual funds, credit balances, uncashed </a:t>
            </a:r>
            <a:r>
              <a:rPr lang="en-US" sz="3000" dirty="0" smtClean="0">
                <a:solidFill>
                  <a:schemeClr val="bg1"/>
                </a:solidFill>
              </a:rPr>
              <a:t>dividends</a:t>
            </a:r>
          </a:p>
          <a:p>
            <a:pPr marL="571500" indent="-514350"/>
            <a:r>
              <a:rPr lang="en-US" sz="3000" dirty="0" smtClean="0">
                <a:solidFill>
                  <a:schemeClr val="bg1"/>
                </a:solidFill>
              </a:rPr>
              <a:t>Most property is intangible; however, we do get some stocks, mutual funds, and safe deposit boxes</a:t>
            </a:r>
            <a:endParaRPr lang="en-US" sz="30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5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229600" cy="1143318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Who Reports Unclaimed Property?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953"/>
            <a:ext cx="8229600" cy="4525963"/>
          </a:xfrm>
        </p:spPr>
        <p:txBody>
          <a:bodyPr>
            <a:normAutofit/>
          </a:bodyPr>
          <a:lstStyle/>
          <a:p>
            <a:pPr marL="571500" indent="-514350"/>
            <a:r>
              <a:rPr lang="en-US" sz="3000" dirty="0" smtClean="0">
                <a:solidFill>
                  <a:schemeClr val="bg1"/>
                </a:solidFill>
              </a:rPr>
              <a:t>Holders of unclaimed property are defined as any business, individual, or other entity in possession or control of property belonging to another</a:t>
            </a:r>
          </a:p>
          <a:p>
            <a:pPr marL="571500" indent="-514350"/>
            <a:endParaRPr lang="en-US" sz="3000" dirty="0">
              <a:solidFill>
                <a:schemeClr val="bg1"/>
              </a:solidFill>
            </a:endParaRPr>
          </a:p>
          <a:p>
            <a:pPr marL="571500" indent="-514350"/>
            <a:r>
              <a:rPr lang="en-US" sz="3000" dirty="0" smtClean="0">
                <a:solidFill>
                  <a:schemeClr val="bg1"/>
                </a:solidFill>
              </a:rPr>
              <a:t>Holders must make final attempt to locate owner before reporting property to DOR</a:t>
            </a:r>
            <a:endParaRPr lang="en-US" sz="3000" dirty="0">
              <a:solidFill>
                <a:schemeClr val="bg1"/>
              </a:solidFill>
            </a:endParaRPr>
          </a:p>
          <a:p>
            <a:pPr marL="571500" indent="-514350"/>
            <a:endParaRPr lang="en-US" sz="30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7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229600" cy="1143318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Who Reports Unclaimed Property?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953"/>
            <a:ext cx="8229600" cy="4525963"/>
          </a:xfrm>
        </p:spPr>
        <p:txBody>
          <a:bodyPr>
            <a:normAutofit/>
          </a:bodyPr>
          <a:lstStyle/>
          <a:p>
            <a:pPr marL="571500" indent="-514350"/>
            <a:r>
              <a:rPr lang="en-US" sz="3000" dirty="0" smtClean="0">
                <a:solidFill>
                  <a:schemeClr val="bg1"/>
                </a:solidFill>
              </a:rPr>
              <a:t>Reports &amp; payments </a:t>
            </a:r>
            <a:r>
              <a:rPr lang="en-US" sz="3000" dirty="0" smtClean="0">
                <a:solidFill>
                  <a:schemeClr val="bg1"/>
                </a:solidFill>
              </a:rPr>
              <a:t>are due November 1</a:t>
            </a:r>
            <a:r>
              <a:rPr lang="en-US" sz="3000" baseline="30000" dirty="0" smtClean="0">
                <a:solidFill>
                  <a:schemeClr val="bg1"/>
                </a:solidFill>
              </a:rPr>
              <a:t>st</a:t>
            </a:r>
            <a:r>
              <a:rPr lang="en-US" sz="3000" dirty="0" smtClean="0">
                <a:solidFill>
                  <a:schemeClr val="bg1"/>
                </a:solidFill>
              </a:rPr>
              <a:t> each year for prior fiscal year (July 1 – June 30</a:t>
            </a:r>
            <a:r>
              <a:rPr lang="en-US" sz="3000" dirty="0" smtClean="0">
                <a:solidFill>
                  <a:schemeClr val="bg1"/>
                </a:solidFill>
              </a:rPr>
              <a:t>)</a:t>
            </a:r>
          </a:p>
          <a:p>
            <a:pPr marL="571500" indent="-514350"/>
            <a:endParaRPr lang="en-US" sz="3000" dirty="0" smtClean="0">
              <a:solidFill>
                <a:schemeClr val="bg1"/>
              </a:solidFill>
            </a:endParaRPr>
          </a:p>
          <a:p>
            <a:pPr marL="571500" indent="-514350"/>
            <a:r>
              <a:rPr lang="en-US" sz="3000" dirty="0" smtClean="0">
                <a:solidFill>
                  <a:schemeClr val="bg1"/>
                </a:solidFill>
              </a:rPr>
              <a:t>Interest is assessed on all late filed or late paid holder </a:t>
            </a:r>
            <a:r>
              <a:rPr lang="en-US" sz="3000" dirty="0" smtClean="0">
                <a:solidFill>
                  <a:schemeClr val="bg1"/>
                </a:solidFill>
              </a:rPr>
              <a:t>reports</a:t>
            </a:r>
          </a:p>
          <a:p>
            <a:pPr marL="571500" indent="-514350"/>
            <a:endParaRPr lang="en-US" sz="3000" dirty="0" smtClean="0">
              <a:solidFill>
                <a:schemeClr val="bg1"/>
              </a:solidFill>
            </a:endParaRPr>
          </a:p>
          <a:p>
            <a:pPr marL="571500" indent="-514350"/>
            <a:r>
              <a:rPr lang="en-US" sz="3000" dirty="0" smtClean="0">
                <a:solidFill>
                  <a:schemeClr val="bg1"/>
                </a:solidFill>
              </a:rPr>
              <a:t>Review Holder Report Guide on our website for more information</a:t>
            </a:r>
          </a:p>
          <a:p>
            <a:pPr marL="971550" lvl="1" indent="-514350"/>
            <a:endParaRPr lang="en-US" sz="26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4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229600" cy="1143318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DOR Administration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953"/>
            <a:ext cx="8229600" cy="4525963"/>
          </a:xfrm>
        </p:spPr>
        <p:txBody>
          <a:bodyPr>
            <a:normAutofit/>
          </a:bodyPr>
          <a:lstStyle/>
          <a:p>
            <a:pPr marL="5715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571500" indent="-514350"/>
            <a:r>
              <a:rPr lang="en-US" dirty="0" smtClean="0">
                <a:solidFill>
                  <a:schemeClr val="bg1"/>
                </a:solidFill>
              </a:rPr>
              <a:t>DOR is the custodian of the property on behalf of the owner</a:t>
            </a:r>
          </a:p>
          <a:p>
            <a:pPr marL="571500" indent="-514350"/>
            <a:r>
              <a:rPr lang="en-US" dirty="0" smtClean="0">
                <a:solidFill>
                  <a:schemeClr val="bg1"/>
                </a:solidFill>
              </a:rPr>
              <a:t>Property is held in perpetuity, until owner (or their heirs) come forward</a:t>
            </a:r>
          </a:p>
          <a:p>
            <a:pPr marL="571500" indent="-514350"/>
            <a:r>
              <a:rPr lang="en-US" dirty="0" smtClean="0">
                <a:solidFill>
                  <a:schemeClr val="bg1"/>
                </a:solidFill>
              </a:rPr>
              <a:t>$487 million in Unclaimed Property currently held</a:t>
            </a:r>
          </a:p>
          <a:p>
            <a:pPr marL="571500" indent="-514350"/>
            <a:endParaRPr lang="en-US" sz="30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5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229600" cy="1143318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DOR Administration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953"/>
            <a:ext cx="8229600" cy="4525963"/>
          </a:xfrm>
        </p:spPr>
        <p:txBody>
          <a:bodyPr>
            <a:normAutofit/>
          </a:bodyPr>
          <a:lstStyle/>
          <a:p>
            <a:pPr marL="5715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571500" indent="-514350"/>
            <a:r>
              <a:rPr lang="en-US" dirty="0" smtClean="0">
                <a:solidFill>
                  <a:schemeClr val="bg1"/>
                </a:solidFill>
              </a:rPr>
              <a:t>Program moved from the Office of State Treasurer in July 2013</a:t>
            </a:r>
          </a:p>
          <a:p>
            <a:pPr marL="571500" indent="-514350"/>
            <a:r>
              <a:rPr lang="en-US" dirty="0" smtClean="0">
                <a:solidFill>
                  <a:schemeClr val="bg1"/>
                </a:solidFill>
              </a:rPr>
              <a:t>2013 WI Act 308 – effective 7/1/2015</a:t>
            </a:r>
          </a:p>
          <a:p>
            <a:pPr marL="571500" indent="-514350"/>
            <a:r>
              <a:rPr lang="en-US" dirty="0" smtClean="0">
                <a:solidFill>
                  <a:schemeClr val="bg1"/>
                </a:solidFill>
              </a:rPr>
              <a:t>Unclaimed Property converted into our integrated tax processing system in March 2015</a:t>
            </a:r>
            <a:endParaRPr lang="en-US" dirty="0" smtClean="0">
              <a:solidFill>
                <a:schemeClr val="bg1"/>
              </a:solidFill>
            </a:endParaRPr>
          </a:p>
          <a:p>
            <a:pPr marL="571500" indent="-514350"/>
            <a:endParaRPr lang="en-US" sz="30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229600" cy="1143318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How Do We Locate Owners?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953"/>
            <a:ext cx="8229600" cy="4525963"/>
          </a:xfrm>
        </p:spPr>
        <p:txBody>
          <a:bodyPr>
            <a:normAutofit/>
          </a:bodyPr>
          <a:lstStyle/>
          <a:p>
            <a:pPr marL="5715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571500" indent="-514350"/>
            <a:r>
              <a:rPr lang="en-US" dirty="0" smtClean="0">
                <a:solidFill>
                  <a:schemeClr val="bg1"/>
                </a:solidFill>
              </a:rPr>
              <a:t>Annual newspaper advertisements – new properties over $50</a:t>
            </a:r>
          </a:p>
          <a:p>
            <a:pPr marL="571500" indent="-514350"/>
            <a:r>
              <a:rPr lang="en-US" dirty="0" smtClean="0">
                <a:solidFill>
                  <a:schemeClr val="bg1"/>
                </a:solidFill>
              </a:rPr>
              <a:t>Online listing of all properties over $5</a:t>
            </a:r>
          </a:p>
          <a:p>
            <a:pPr marL="571500" indent="-514350"/>
            <a:r>
              <a:rPr lang="en-US" sz="3000" dirty="0" smtClean="0">
                <a:solidFill>
                  <a:schemeClr val="bg1"/>
                </a:solidFill>
              </a:rPr>
              <a:t>Automated claims – data matching process began 7/1/2015</a:t>
            </a:r>
          </a:p>
          <a:p>
            <a:pPr marL="971550" lvl="1" indent="-514350"/>
            <a:r>
              <a:rPr lang="en-US" sz="2600" dirty="0" smtClean="0">
                <a:solidFill>
                  <a:schemeClr val="bg1"/>
                </a:solidFill>
              </a:rPr>
              <a:t>Checks sent for properties up to $2000</a:t>
            </a:r>
          </a:p>
          <a:p>
            <a:pPr marL="971550" lvl="1" indent="-514350"/>
            <a:r>
              <a:rPr lang="en-US" sz="2600" dirty="0" smtClean="0">
                <a:solidFill>
                  <a:schemeClr val="bg1"/>
                </a:solidFill>
              </a:rPr>
              <a:t>Auto claim letters sent for properties $2000 or more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1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229600" cy="1143318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Unclaimed Property Data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953"/>
            <a:ext cx="8229600" cy="4525963"/>
          </a:xfrm>
        </p:spPr>
        <p:txBody>
          <a:bodyPr>
            <a:normAutofit/>
          </a:bodyPr>
          <a:lstStyle/>
          <a:p>
            <a:pPr marL="571500" indent="-514350"/>
            <a:r>
              <a:rPr lang="en-US" sz="3000" dirty="0" smtClean="0">
                <a:solidFill>
                  <a:schemeClr val="bg1"/>
                </a:solidFill>
              </a:rPr>
              <a:t>Properties are matched </a:t>
            </a:r>
            <a:r>
              <a:rPr lang="en-US" dirty="0" smtClean="0">
                <a:solidFill>
                  <a:schemeClr val="bg1"/>
                </a:solidFill>
              </a:rPr>
              <a:t>against individual current year individual income tax returns</a:t>
            </a:r>
            <a:endParaRPr lang="en-US" dirty="0">
              <a:solidFill>
                <a:schemeClr val="bg1"/>
              </a:solidFill>
            </a:endParaRPr>
          </a:p>
          <a:p>
            <a:pPr marL="571500" indent="-514350"/>
            <a:r>
              <a:rPr lang="en-US" dirty="0" smtClean="0">
                <a:solidFill>
                  <a:schemeClr val="bg1"/>
                </a:solidFill>
              </a:rPr>
              <a:t>$16.6 million returned for 121,497 properties</a:t>
            </a:r>
          </a:p>
          <a:p>
            <a:pPr marL="571500" indent="-514350"/>
            <a:r>
              <a:rPr lang="en-US" dirty="0" smtClean="0">
                <a:solidFill>
                  <a:schemeClr val="bg1"/>
                </a:solidFill>
              </a:rPr>
              <a:t>521 auto claims worth $4.75 million still waiting to be </a:t>
            </a:r>
            <a:r>
              <a:rPr lang="en-US" dirty="0" smtClean="0">
                <a:solidFill>
                  <a:schemeClr val="bg1"/>
                </a:solidFill>
              </a:rPr>
              <a:t>claimed</a:t>
            </a:r>
          </a:p>
          <a:p>
            <a:pPr marL="571500" indent="-514350"/>
            <a:r>
              <a:rPr lang="en-US" dirty="0" smtClean="0">
                <a:solidFill>
                  <a:schemeClr val="bg1"/>
                </a:solidFill>
              </a:rPr>
              <a:t>Data matching process is ongoing</a:t>
            </a:r>
            <a:endParaRPr lang="en-US" dirty="0" smtClean="0">
              <a:solidFill>
                <a:schemeClr val="bg1"/>
              </a:solidFill>
            </a:endParaRPr>
          </a:p>
          <a:p>
            <a:pPr marL="571500" indent="-514350"/>
            <a:endParaRPr lang="en-US" dirty="0" smtClean="0">
              <a:solidFill>
                <a:schemeClr val="bg1"/>
              </a:solidFill>
            </a:endParaRPr>
          </a:p>
          <a:p>
            <a:pPr marL="571500" indent="-514350"/>
            <a:endParaRPr lang="en-US" sz="30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6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229600" cy="1143318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UCP &amp; Local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953"/>
            <a:ext cx="8229600" cy="4525963"/>
          </a:xfrm>
        </p:spPr>
        <p:txBody>
          <a:bodyPr>
            <a:normAutofit/>
          </a:bodyPr>
          <a:lstStyle/>
          <a:p>
            <a:pPr marL="571500" indent="-514350"/>
            <a:r>
              <a:rPr lang="en-US" sz="3000" dirty="0" smtClean="0">
                <a:solidFill>
                  <a:schemeClr val="bg1"/>
                </a:solidFill>
              </a:rPr>
              <a:t>Make sure you're enrolled in TRIP &amp; SDC, as Unclaimed Property refunds are treated just like tax refunds for setoff!</a:t>
            </a:r>
          </a:p>
          <a:p>
            <a:pPr marL="571500" indent="-514350"/>
            <a:r>
              <a:rPr lang="en-US" sz="3000" dirty="0" smtClean="0">
                <a:solidFill>
                  <a:schemeClr val="bg1"/>
                </a:solidFill>
              </a:rPr>
              <a:t>If you have a judgment for a debtor, you can also file a creditor claim for their property</a:t>
            </a:r>
            <a:endParaRPr lang="en-US" dirty="0" smtClean="0">
              <a:solidFill>
                <a:schemeClr val="bg1"/>
              </a:solidFill>
            </a:endParaRPr>
          </a:p>
          <a:p>
            <a:pPr marL="571500" indent="-514350"/>
            <a:endParaRPr lang="en-US" dirty="0" smtClean="0">
              <a:solidFill>
                <a:schemeClr val="bg1"/>
              </a:solidFill>
            </a:endParaRPr>
          </a:p>
          <a:p>
            <a:pPr marL="571500" indent="-514350"/>
            <a:endParaRPr lang="en-US" sz="30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7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229600" cy="1143318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UCP &amp; Local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953"/>
            <a:ext cx="8229600" cy="4525963"/>
          </a:xfrm>
        </p:spPr>
        <p:txBody>
          <a:bodyPr>
            <a:normAutofit/>
          </a:bodyPr>
          <a:lstStyle/>
          <a:p>
            <a:pPr marL="571500" indent="-514350"/>
            <a:r>
              <a:rPr lang="en-US" sz="3000" dirty="0" smtClean="0">
                <a:solidFill>
                  <a:schemeClr val="bg1"/>
                </a:solidFill>
              </a:rPr>
              <a:t>Check our system to make sure your municipality does not have unclaimed property</a:t>
            </a:r>
          </a:p>
          <a:p>
            <a:pPr marL="571500" indent="-514350"/>
            <a:r>
              <a:rPr lang="en-US" sz="3000" dirty="0" smtClean="0">
                <a:solidFill>
                  <a:schemeClr val="bg1"/>
                </a:solidFill>
              </a:rPr>
              <a:t>Search on iterations of your municipality name AND city departments </a:t>
            </a:r>
          </a:p>
          <a:p>
            <a:pPr marL="971550" lvl="1" indent="-514350"/>
            <a:r>
              <a:rPr lang="en-US" sz="2200" dirty="0" smtClean="0">
                <a:solidFill>
                  <a:schemeClr val="bg1"/>
                </a:solidFill>
              </a:rPr>
              <a:t>Sun Prairie City</a:t>
            </a:r>
          </a:p>
          <a:p>
            <a:pPr marL="971550" lvl="1" indent="-514350"/>
            <a:r>
              <a:rPr lang="en-US" sz="2200" dirty="0" smtClean="0">
                <a:solidFill>
                  <a:schemeClr val="bg1"/>
                </a:solidFill>
              </a:rPr>
              <a:t>Madison Treasurer</a:t>
            </a:r>
          </a:p>
          <a:p>
            <a:pPr marL="971550" lvl="1" indent="-514350"/>
            <a:r>
              <a:rPr lang="en-US" sz="2200" dirty="0" smtClean="0">
                <a:solidFill>
                  <a:schemeClr val="bg1"/>
                </a:solidFill>
              </a:rPr>
              <a:t>Wausau Public Works</a:t>
            </a:r>
          </a:p>
          <a:p>
            <a:pPr marL="571500" indent="-514350"/>
            <a:r>
              <a:rPr lang="en-US" sz="2600" dirty="0" smtClean="0">
                <a:solidFill>
                  <a:schemeClr val="bg1"/>
                </a:solidFill>
              </a:rPr>
              <a:t>If you find property, file a claim using "Government" relationship type</a:t>
            </a:r>
          </a:p>
          <a:p>
            <a:pPr marL="571500" indent="-514350"/>
            <a:endParaRPr lang="en-US" dirty="0" smtClean="0">
              <a:solidFill>
                <a:schemeClr val="bg1"/>
              </a:solidFill>
            </a:endParaRPr>
          </a:p>
          <a:p>
            <a:pPr marL="571500" indent="-514350"/>
            <a:endParaRPr lang="en-US" sz="30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6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229600" cy="1143318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UCP System 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953"/>
            <a:ext cx="8229600" cy="4525963"/>
          </a:xfrm>
        </p:spPr>
        <p:txBody>
          <a:bodyPr>
            <a:normAutofit/>
          </a:bodyPr>
          <a:lstStyle/>
          <a:p>
            <a:pPr marL="571500" indent="-514350"/>
            <a:r>
              <a:rPr lang="en-US" sz="3000" dirty="0" smtClean="0">
                <a:solidFill>
                  <a:schemeClr val="bg1"/>
                </a:solidFill>
                <a:hlinkClick r:id="rId3"/>
              </a:rPr>
              <a:t>www.revenue.wi.gov</a:t>
            </a:r>
            <a:r>
              <a:rPr lang="en-US" sz="3000" dirty="0" smtClean="0">
                <a:solidFill>
                  <a:schemeClr val="bg1"/>
                </a:solidFill>
              </a:rPr>
              <a:t> – Click on Unclaimed Property tab</a:t>
            </a:r>
          </a:p>
          <a:p>
            <a:pPr marL="571500" indent="-514350"/>
            <a:endParaRPr lang="en-US" sz="2600" dirty="0" smtClean="0">
              <a:solidFill>
                <a:schemeClr val="bg1"/>
              </a:solidFill>
            </a:endParaRPr>
          </a:p>
          <a:p>
            <a:pPr marL="571500" indent="-514350"/>
            <a:endParaRPr lang="en-US" dirty="0" smtClean="0">
              <a:solidFill>
                <a:schemeClr val="bg1"/>
              </a:solidFill>
            </a:endParaRPr>
          </a:p>
          <a:p>
            <a:pPr marL="571500" indent="-514350"/>
            <a:endParaRPr lang="en-US" sz="30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19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750" y="2954613"/>
            <a:ext cx="8761620" cy="358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21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90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DOR Collection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4032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</a:rPr>
              <a:t>Balance your debt collection program: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Tax Refund Interception Program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(TRIP) –refunds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and other payments pay certified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debts</a:t>
            </a:r>
            <a:endParaRPr lang="en-US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Statewide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Debt Collection (SDC) – full collection services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8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229600" cy="1143318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UCP System 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953"/>
            <a:ext cx="8229600" cy="4525963"/>
          </a:xfrm>
        </p:spPr>
        <p:txBody>
          <a:bodyPr>
            <a:normAutofit/>
          </a:bodyPr>
          <a:lstStyle/>
          <a:p>
            <a:pPr marL="571500" indent="-514350"/>
            <a:r>
              <a:rPr lang="en-US" sz="3000" dirty="0" smtClean="0">
                <a:solidFill>
                  <a:schemeClr val="bg1"/>
                </a:solidFill>
              </a:rPr>
              <a:t>How to search for property</a:t>
            </a:r>
          </a:p>
          <a:p>
            <a:pPr marL="571500" indent="-514350"/>
            <a:r>
              <a:rPr lang="en-US" sz="3000" dirty="0" smtClean="0">
                <a:solidFill>
                  <a:schemeClr val="bg1"/>
                </a:solidFill>
              </a:rPr>
              <a:t>How to file a claim</a:t>
            </a:r>
          </a:p>
          <a:p>
            <a:pPr marL="571500" indent="-514350"/>
            <a:r>
              <a:rPr lang="en-US" sz="3000" dirty="0" smtClean="0">
                <a:solidFill>
                  <a:schemeClr val="bg1"/>
                </a:solidFill>
              </a:rPr>
              <a:t>Documentation required</a:t>
            </a:r>
          </a:p>
          <a:p>
            <a:pPr marL="571500" indent="-514350"/>
            <a:r>
              <a:rPr lang="en-US" sz="3000" dirty="0" smtClean="0">
                <a:solidFill>
                  <a:schemeClr val="bg1"/>
                </a:solidFill>
              </a:rPr>
              <a:t>Confirmation page</a:t>
            </a:r>
          </a:p>
          <a:p>
            <a:pPr marL="571500" indent="-514350"/>
            <a:r>
              <a:rPr lang="en-US" sz="3000" dirty="0" smtClean="0">
                <a:solidFill>
                  <a:schemeClr val="bg1"/>
                </a:solidFill>
              </a:rPr>
              <a:t>Save and Finish Later</a:t>
            </a:r>
          </a:p>
          <a:p>
            <a:pPr marL="571500" indent="-514350"/>
            <a:endParaRPr lang="en-US" sz="2600" dirty="0" smtClean="0">
              <a:solidFill>
                <a:schemeClr val="bg1"/>
              </a:solidFill>
            </a:endParaRPr>
          </a:p>
          <a:p>
            <a:pPr marL="571500" indent="-514350"/>
            <a:endParaRPr lang="en-US" dirty="0" smtClean="0">
              <a:solidFill>
                <a:schemeClr val="bg1"/>
              </a:solidFill>
            </a:endParaRPr>
          </a:p>
          <a:p>
            <a:pPr marL="571500" indent="-514350"/>
            <a:endParaRPr lang="en-US" sz="30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2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229600" cy="1143318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UCP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953"/>
            <a:ext cx="8229600" cy="4525963"/>
          </a:xfrm>
        </p:spPr>
        <p:txBody>
          <a:bodyPr>
            <a:normAutofit/>
          </a:bodyPr>
          <a:lstStyle/>
          <a:p>
            <a:pPr marL="571500" indent="-514350"/>
            <a:endParaRPr lang="en-US" dirty="0" smtClean="0">
              <a:solidFill>
                <a:schemeClr val="bg1"/>
              </a:solidFill>
            </a:endParaRPr>
          </a:p>
          <a:p>
            <a:pPr marL="571500" indent="-514350"/>
            <a:r>
              <a:rPr lang="en-US" dirty="0" smtClean="0">
                <a:solidFill>
                  <a:schemeClr val="bg1"/>
                </a:solidFill>
              </a:rPr>
              <a:t>608-264-4594</a:t>
            </a:r>
          </a:p>
          <a:p>
            <a:pPr marL="5715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571500" indent="-514350"/>
            <a:r>
              <a:rPr lang="en-US" dirty="0" smtClean="0">
                <a:solidFill>
                  <a:schemeClr val="bg1"/>
                </a:solidFill>
                <a:hlinkClick r:id="rId3"/>
              </a:rPr>
              <a:t>DORUnclaimedProperty@Wisconsin.gov</a:t>
            </a:r>
            <a:endParaRPr lang="en-US" dirty="0" smtClean="0">
              <a:solidFill>
                <a:schemeClr val="bg1"/>
              </a:solidFill>
            </a:endParaRPr>
          </a:p>
          <a:p>
            <a:pPr marL="5715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571500" indent="-514350"/>
            <a:endParaRPr lang="en-US" dirty="0" smtClean="0">
              <a:solidFill>
                <a:schemeClr val="bg1"/>
              </a:solidFill>
            </a:endParaRPr>
          </a:p>
          <a:p>
            <a:pPr marL="571500" indent="-514350"/>
            <a:endParaRPr lang="en-US" sz="30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7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90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SDC – Statewide Debt Collection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4032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The difference between SDC and TRIP is that DOR becomes collector of the SDC </a:t>
            </a:r>
            <a:r>
              <a:rPr lang="en-US" sz="3600" dirty="0" smtClean="0">
                <a:solidFill>
                  <a:schemeClr val="bg1"/>
                </a:solidFill>
              </a:rPr>
              <a:t>debt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i="1" dirty="0">
                <a:solidFill>
                  <a:schemeClr val="bg1"/>
                </a:solidFill>
              </a:rPr>
              <a:t>Agency must stop all collections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5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90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SDC – Statewide Debt Collection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4032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DOR collection services include:</a:t>
            </a:r>
          </a:p>
          <a:p>
            <a:r>
              <a:rPr lang="en-US" sz="4000" dirty="0">
                <a:solidFill>
                  <a:schemeClr val="bg1"/>
                </a:solidFill>
              </a:rPr>
              <a:t>Payment plan</a:t>
            </a:r>
          </a:p>
          <a:p>
            <a:r>
              <a:rPr lang="en-US" sz="4000" dirty="0">
                <a:solidFill>
                  <a:schemeClr val="bg1"/>
                </a:solidFill>
              </a:rPr>
              <a:t>Wage attachment</a:t>
            </a:r>
          </a:p>
          <a:p>
            <a:r>
              <a:rPr lang="en-US" sz="4000" dirty="0">
                <a:solidFill>
                  <a:schemeClr val="bg1"/>
                </a:solidFill>
              </a:rPr>
              <a:t>Levy of assets </a:t>
            </a:r>
          </a:p>
          <a:p>
            <a:r>
              <a:rPr lang="en-US" sz="4000" dirty="0">
                <a:solidFill>
                  <a:schemeClr val="bg1"/>
                </a:solidFill>
              </a:rPr>
              <a:t>Refund offset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4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90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SDC Payments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4032187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sz="4800" dirty="0">
                <a:solidFill>
                  <a:schemeClr val="bg1"/>
                </a:solidFill>
              </a:rPr>
              <a:t>36% Voluntary </a:t>
            </a:r>
          </a:p>
          <a:p>
            <a:pPr>
              <a:defRPr/>
            </a:pPr>
            <a:r>
              <a:rPr lang="en-US" sz="4800" dirty="0">
                <a:solidFill>
                  <a:schemeClr val="bg1"/>
                </a:solidFill>
              </a:rPr>
              <a:t>32% Wage Attachment</a:t>
            </a:r>
          </a:p>
          <a:p>
            <a:pPr>
              <a:defRPr/>
            </a:pPr>
            <a:r>
              <a:rPr lang="en-US" sz="4800" dirty="0">
                <a:solidFill>
                  <a:schemeClr val="bg1"/>
                </a:solidFill>
              </a:rPr>
              <a:t>19% Refund Offset</a:t>
            </a:r>
          </a:p>
          <a:p>
            <a:pPr>
              <a:defRPr/>
            </a:pPr>
            <a:r>
              <a:rPr lang="en-US" sz="4800" dirty="0">
                <a:solidFill>
                  <a:schemeClr val="bg1"/>
                </a:solidFill>
              </a:rPr>
              <a:t>11% Levy</a:t>
            </a:r>
          </a:p>
          <a:p>
            <a:pPr marL="0" indent="0">
              <a:buNone/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Other:  </a:t>
            </a:r>
            <a:r>
              <a:rPr lang="en-US" sz="4000" dirty="0">
                <a:solidFill>
                  <a:schemeClr val="bg1"/>
                </a:solidFill>
              </a:rPr>
              <a:t>Unclaimed property, vendor setoff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90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Collections Success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413187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238 agencies – state, court and local government</a:t>
            </a:r>
          </a:p>
          <a:p>
            <a:r>
              <a:rPr lang="en-US" sz="2600" dirty="0">
                <a:solidFill>
                  <a:schemeClr val="bg1"/>
                </a:solidFill>
              </a:rPr>
              <a:t>Debt Roll:  $79 </a:t>
            </a:r>
            <a:r>
              <a:rPr lang="en-US" sz="2600" dirty="0" smtClean="0">
                <a:solidFill>
                  <a:schemeClr val="bg1"/>
                </a:solidFill>
              </a:rPr>
              <a:t>Million</a:t>
            </a:r>
          </a:p>
          <a:p>
            <a:r>
              <a:rPr lang="en-US" sz="2600" dirty="0">
                <a:solidFill>
                  <a:schemeClr val="bg1"/>
                </a:solidFill>
              </a:rPr>
              <a:t>Collections: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bg1"/>
                </a:solidFill>
              </a:rPr>
              <a:t>FY 2012:  $4.1million,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bg1"/>
                </a:solidFill>
              </a:rPr>
              <a:t>FY 2013:  $9.7 million,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bg1"/>
                </a:solidFill>
              </a:rPr>
              <a:t>FY 2014:  $12.0 million,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bg1"/>
                </a:solidFill>
              </a:rPr>
              <a:t>FY 2015:  $15.0 million,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bg1"/>
                </a:solidFill>
              </a:rPr>
              <a:t>FY 2016:  $20.7 million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6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90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To Enroll in SDC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4131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</a:rPr>
              <a:t>Go </a:t>
            </a:r>
            <a:r>
              <a:rPr lang="en-US" sz="2600" dirty="0">
                <a:solidFill>
                  <a:schemeClr val="bg1"/>
                </a:solidFill>
              </a:rPr>
              <a:t>to:   </a:t>
            </a:r>
            <a:r>
              <a:rPr lang="en-US" sz="2600" dirty="0">
                <a:solidFill>
                  <a:schemeClr val="bg1"/>
                </a:solidFill>
                <a:hlinkClick r:id="rId3"/>
              </a:rPr>
              <a:t>https://www.revenue.wi.gov/html/debtcoll.html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en-US" sz="2600" dirty="0">
                <a:solidFill>
                  <a:schemeClr val="bg1"/>
                </a:solidFill>
              </a:rPr>
              <a:t>Submit: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bg1"/>
                </a:solidFill>
              </a:rPr>
              <a:t>SDC agreement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bg1"/>
                </a:solidFill>
              </a:rPr>
              <a:t>DOA-6456 STAR Authorization for Electronic Deposit</a:t>
            </a:r>
          </a:p>
          <a:p>
            <a:pPr>
              <a:buFontTx/>
              <a:buChar char="-"/>
            </a:pPr>
            <a:r>
              <a:rPr lang="en-US" sz="2600" dirty="0">
                <a:solidFill>
                  <a:schemeClr val="bg1"/>
                </a:solidFill>
              </a:rPr>
              <a:t>Review </a:t>
            </a:r>
            <a:r>
              <a:rPr lang="en-US" sz="2600" i="1" dirty="0">
                <a:solidFill>
                  <a:schemeClr val="bg1"/>
                </a:solidFill>
              </a:rPr>
              <a:t>SDC User Guide </a:t>
            </a:r>
            <a:r>
              <a:rPr lang="en-US" sz="2600" dirty="0">
                <a:solidFill>
                  <a:schemeClr val="bg1"/>
                </a:solidFill>
              </a:rPr>
              <a:t>and </a:t>
            </a:r>
            <a:r>
              <a:rPr lang="en-US" sz="2600" i="1" dirty="0">
                <a:solidFill>
                  <a:schemeClr val="bg1"/>
                </a:solidFill>
              </a:rPr>
              <a:t>My Tax Account (MTA) – SDC User Guide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7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90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SDC Contact Information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41318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800" dirty="0">
                <a:solidFill>
                  <a:schemeClr val="bg1"/>
                </a:solidFill>
              </a:rPr>
              <a:t>Call 608-264-0344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800" dirty="0">
                <a:solidFill>
                  <a:schemeClr val="bg1"/>
                </a:solidFill>
              </a:rPr>
              <a:t>Email: </a:t>
            </a:r>
            <a:r>
              <a:rPr lang="en-US" sz="2800" b="1" dirty="0">
                <a:solidFill>
                  <a:schemeClr val="bg1"/>
                </a:solidFill>
                <a:hlinkClick r:id="rId3"/>
              </a:rPr>
              <a:t>trip@revenue.wi.gov</a:t>
            </a:r>
            <a:endParaRPr lang="en-US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800" dirty="0">
                <a:solidFill>
                  <a:schemeClr val="bg1"/>
                </a:solidFill>
              </a:rPr>
              <a:t>Staff: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chemeClr val="bg1"/>
                </a:solidFill>
              </a:rPr>
              <a:t>Joseph </a:t>
            </a:r>
            <a:r>
              <a:rPr lang="en-US" dirty="0" err="1">
                <a:solidFill>
                  <a:schemeClr val="bg1"/>
                </a:solidFill>
              </a:rPr>
              <a:t>Mugenga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>
                <a:solidFill>
                  <a:schemeClr val="bg1"/>
                </a:solidFill>
                <a:hlinkClick r:id="rId4"/>
              </a:rPr>
              <a:t>joseph.Mugenga@revenue.wi.gov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chemeClr val="bg1"/>
                </a:solidFill>
              </a:rPr>
              <a:t>Roxanne Walker: </a:t>
            </a:r>
            <a:r>
              <a:rPr lang="en-US" dirty="0">
                <a:solidFill>
                  <a:schemeClr val="bg1"/>
                </a:solidFill>
                <a:hlinkClick r:id="rId5"/>
              </a:rPr>
              <a:t>Roxanne.walker@revenue.wi.gov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800" b="1" dirty="0" smtClean="0"/>
              <a:t> </a:t>
            </a:r>
            <a:endParaRPr lang="en-US" sz="2800" b="1" dirty="0"/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7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90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DOR Setoff </a:t>
            </a:r>
            <a:r>
              <a:rPr lang="en-US" dirty="0" err="1" smtClean="0">
                <a:solidFill>
                  <a:schemeClr val="bg1"/>
                </a:solidFill>
              </a:rPr>
              <a:t>Hierachy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403218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Refunds are setoff in the following </a:t>
            </a:r>
            <a:r>
              <a:rPr lang="en-US" sz="4400" dirty="0" smtClean="0">
                <a:solidFill>
                  <a:schemeClr val="bg1"/>
                </a:solidFill>
              </a:rPr>
              <a:t>order per s. 71.93, Wis. Stats</a:t>
            </a:r>
            <a:endParaRPr lang="en-US" sz="44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Wisconsin Department of Revenue (DOR) administered debts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Child support debts referred by DCF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Restitution debts, first to SDC debts, then TRIP debts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SDC debts, first to State Agencies, then to local governments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TRIP debts, first to State Agencies, then to local governments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Federal government debts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TRIP debts referred by Tribal governments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Other states’ debts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8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C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3029</TotalTime>
  <Words>775</Words>
  <Application>Microsoft Office PowerPoint</Application>
  <PresentationFormat>On-screen Show (4:3)</PresentationFormat>
  <Paragraphs>159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Courier New</vt:lpstr>
      <vt:lpstr>Wingdings</vt:lpstr>
      <vt:lpstr>Office Theme</vt:lpstr>
      <vt:lpstr> DOR Collections &amp; Unclaimed Property    </vt:lpstr>
      <vt:lpstr>DOR Collection Options</vt:lpstr>
      <vt:lpstr>SDC – Statewide Debt Collection</vt:lpstr>
      <vt:lpstr>SDC – Statewide Debt Collection</vt:lpstr>
      <vt:lpstr>SDC Payments</vt:lpstr>
      <vt:lpstr>Collections Success</vt:lpstr>
      <vt:lpstr>To Enroll in SDC</vt:lpstr>
      <vt:lpstr>SDC Contact Information</vt:lpstr>
      <vt:lpstr>DOR Setoff Hierachy </vt:lpstr>
      <vt:lpstr>What is Unclaimed Property?</vt:lpstr>
      <vt:lpstr>Who Reports Unclaimed Property?</vt:lpstr>
      <vt:lpstr>Who Reports Unclaimed Property?</vt:lpstr>
      <vt:lpstr>DOR Administration</vt:lpstr>
      <vt:lpstr>DOR Administration</vt:lpstr>
      <vt:lpstr>How Do We Locate Owners?</vt:lpstr>
      <vt:lpstr>Unclaimed Property Data Matching</vt:lpstr>
      <vt:lpstr>UCP &amp; Local Government</vt:lpstr>
      <vt:lpstr>UCP &amp; Local Government</vt:lpstr>
      <vt:lpstr>UCP System Demonstration</vt:lpstr>
      <vt:lpstr>UCP System Demonstration</vt:lpstr>
      <vt:lpstr>UCP Contact Information</vt:lpstr>
    </vt:vector>
  </TitlesOfParts>
  <Company>Wisconsin Department of Revenue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Green</dc:creator>
  <cp:lastModifiedBy>Egan, Erin B; FTE; 12/13/2011</cp:lastModifiedBy>
  <cp:revision>333</cp:revision>
  <cp:lastPrinted>2016-09-12T15:49:35Z</cp:lastPrinted>
  <dcterms:created xsi:type="dcterms:W3CDTF">2012-05-08T14:25:00Z</dcterms:created>
  <dcterms:modified xsi:type="dcterms:W3CDTF">2016-09-12T17:27:18Z</dcterms:modified>
</cp:coreProperties>
</file>