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366" r:id="rId5"/>
    <p:sldId id="367" r:id="rId6"/>
    <p:sldId id="368" r:id="rId7"/>
    <p:sldId id="403" r:id="rId8"/>
    <p:sldId id="404" r:id="rId9"/>
    <p:sldId id="369" r:id="rId10"/>
    <p:sldId id="405" r:id="rId11"/>
    <p:sldId id="406" r:id="rId12"/>
    <p:sldId id="407" r:id="rId13"/>
    <p:sldId id="411" r:id="rId14"/>
    <p:sldId id="412" r:id="rId15"/>
    <p:sldId id="413" r:id="rId16"/>
    <p:sldId id="415" r:id="rId17"/>
    <p:sldId id="417" r:id="rId18"/>
    <p:sldId id="414" r:id="rId19"/>
    <p:sldId id="408" r:id="rId20"/>
    <p:sldId id="409" r:id="rId21"/>
    <p:sldId id="410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402" r:id="rId31"/>
    <p:sldId id="373" r:id="rId32"/>
    <p:sldId id="423" r:id="rId33"/>
    <p:sldId id="387" r:id="rId34"/>
    <p:sldId id="374" r:id="rId35"/>
    <p:sldId id="375" r:id="rId36"/>
    <p:sldId id="381" r:id="rId37"/>
    <p:sldId id="380" r:id="rId38"/>
    <p:sldId id="382" r:id="rId39"/>
    <p:sldId id="383" r:id="rId40"/>
    <p:sldId id="377" r:id="rId41"/>
    <p:sldId id="379" r:id="rId42"/>
    <p:sldId id="376" r:id="rId43"/>
    <p:sldId id="378" r:id="rId44"/>
    <p:sldId id="388" r:id="rId45"/>
    <p:sldId id="313" r:id="rId46"/>
    <p:sldId id="282" r:id="rId47"/>
    <p:sldId id="346" r:id="rId48"/>
    <p:sldId id="400" r:id="rId49"/>
    <p:sldId id="416" r:id="rId50"/>
    <p:sldId id="289" r:id="rId51"/>
    <p:sldId id="418" r:id="rId52"/>
    <p:sldId id="419" r:id="rId53"/>
    <p:sldId id="420" r:id="rId54"/>
    <p:sldId id="421" r:id="rId55"/>
    <p:sldId id="422" r:id="rId56"/>
    <p:sldId id="290" r:id="rId57"/>
    <p:sldId id="291" r:id="rId58"/>
    <p:sldId id="292" r:id="rId59"/>
    <p:sldId id="293" r:id="rId60"/>
  </p:sldIdLst>
  <p:sldSz cx="9144000" cy="6858000" type="screen4x3"/>
  <p:notesSz cx="6997700" cy="9283700"/>
  <p:custDataLst>
    <p:tags r:id="rId6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47"/>
    <a:srgbClr val="EEE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11" autoAdjust="0"/>
  </p:normalViewPr>
  <p:slideViewPr>
    <p:cSldViewPr>
      <p:cViewPr varScale="1">
        <p:scale>
          <a:sx n="109" d="100"/>
          <a:sy n="109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1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9E77D5DE-76F2-4DAA-9540-D61FF93FC8B2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8B4AC9C3-C2AE-4B88-AD8E-28B5D62DA6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5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1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B9D6389C-9B3D-4CC4-97C5-89E8167FF45C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2" tIns="46511" rIns="93022" bIns="465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2" tIns="46511" rIns="93022" bIns="465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EA796FBE-12C9-4975-B1B1-7D92D5EB3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4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32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31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71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06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663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380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54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62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56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922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66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929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621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44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445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56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507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458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880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682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969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3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7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801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45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682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968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847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022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022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510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5100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80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1471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860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Available in November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6432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177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37" indent="-171137" defTabSz="912725">
              <a:buFontTx/>
              <a:buChar char="-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627498" lvl="1" indent="-171137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1773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192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4D97-9D3A-4E3B-8E79-34291607BC39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6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96FBE-12C9-4975-B1B1-7D92D5EB3BF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7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1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7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2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5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7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1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D4AE8-CFC8-40CC-A86B-F2C32CABEA66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B23B-B509-4F9F-B560-32590E1D02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48200"/>
            <a:ext cx="9168384" cy="1905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/>
                </a:solidFill>
              </a:rPr>
              <a:t>Municipal Treasurers</a:t>
            </a:r>
            <a:r>
              <a:rPr lang="en-US" sz="3000" dirty="0">
                <a:solidFill>
                  <a:schemeClr val="bg2"/>
                </a:solidFill>
              </a:rPr>
              <a:t/>
            </a:r>
            <a:br>
              <a:rPr lang="en-US" sz="3000" dirty="0">
                <a:solidFill>
                  <a:schemeClr val="bg2"/>
                </a:solidFill>
              </a:rPr>
            </a:br>
            <a:r>
              <a:rPr lang="en-US" sz="2400" dirty="0" smtClean="0">
                <a:solidFill>
                  <a:schemeClr val="bg2"/>
                </a:solidFill>
              </a:rPr>
              <a:t>Appleton</a:t>
            </a:r>
            <a:r>
              <a:rPr lang="en-US" sz="2000" dirty="0" smtClean="0">
                <a:solidFill>
                  <a:schemeClr val="bg2"/>
                </a:solidFill>
              </a:rPr>
              <a:t/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April 21, 2016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" y="2438400"/>
            <a:ext cx="91622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DOR Update</a:t>
            </a:r>
            <a:r>
              <a:rPr lang="en-US" sz="4400" dirty="0">
                <a:solidFill>
                  <a:schemeClr val="bg2"/>
                </a:solidFill>
              </a:rPr>
              <a:t/>
            </a:r>
            <a:br>
              <a:rPr lang="en-US" sz="4400" dirty="0">
                <a:solidFill>
                  <a:schemeClr val="bg2"/>
                </a:solidFill>
              </a:rPr>
            </a:br>
            <a:endParaRPr lang="en-US" sz="4400" dirty="0">
              <a:solidFill>
                <a:schemeClr val="bg2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62000" y="19812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77240" y="36576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9440" y="6324600"/>
            <a:ext cx="2895600" cy="365125"/>
          </a:xfrm>
        </p:spPr>
        <p:txBody>
          <a:bodyPr/>
          <a:lstStyle/>
          <a:p>
            <a:r>
              <a:rPr lang="en-US" dirty="0" smtClean="0"/>
              <a:t>Wisconsin Department of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12609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216 – Tax Administration Technical Changes,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Allows DOR to provide utility assessment information to assessors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Removes obsolete references to the gift tax, sleeping cars, express companies, transitional adjustment period, and the woodland tax credit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Additional sales and use and excise tax </a:t>
            </a:r>
            <a:r>
              <a:rPr lang="en-US" sz="2400" dirty="0" smtClean="0">
                <a:solidFill>
                  <a:srgbClr val="EEECE2"/>
                </a:solidFill>
              </a:rPr>
              <a:t>adjustments</a:t>
            </a:r>
            <a:endParaRPr lang="en-US" sz="2000" dirty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828800"/>
            <a:ext cx="8354568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317 – Charge-back of Property Taxes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>
                <a:solidFill>
                  <a:srgbClr val="EEECE2"/>
                </a:solidFill>
              </a:rPr>
              <a:t>Effective </a:t>
            </a:r>
            <a:r>
              <a:rPr lang="en-US" sz="2200" dirty="0" smtClean="0">
                <a:solidFill>
                  <a:srgbClr val="EEECE2"/>
                </a:solidFill>
              </a:rPr>
              <a:t>March 31, </a:t>
            </a:r>
            <a:r>
              <a:rPr lang="en-US" sz="2200" dirty="0">
                <a:solidFill>
                  <a:srgbClr val="EEECE2"/>
                </a:solidFill>
              </a:rPr>
              <a:t>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>
                <a:solidFill>
                  <a:srgbClr val="EEECE2"/>
                </a:solidFill>
              </a:rPr>
              <a:t>When reviewing charge-back requests, DOR no longer determines if the assessment change impacted the Equalized </a:t>
            </a:r>
            <a:r>
              <a:rPr lang="en-US" sz="2200" dirty="0" smtClean="0">
                <a:solidFill>
                  <a:srgbClr val="EEECE2"/>
                </a:solidFill>
              </a:rPr>
              <a:t>Value</a:t>
            </a:r>
            <a:endParaRPr lang="en-US" sz="22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EEECE2"/>
                </a:solidFill>
              </a:rPr>
              <a:t>DOR </a:t>
            </a:r>
            <a:r>
              <a:rPr lang="en-US" sz="2200" dirty="0">
                <a:solidFill>
                  <a:srgbClr val="EEECE2"/>
                </a:solidFill>
              </a:rPr>
              <a:t>approves charge-back requests when the request meets the requirements under 74.41(1) and the amount requirements under 74.41(2</a:t>
            </a:r>
            <a:r>
              <a:rPr lang="en-US" sz="2200" dirty="0" smtClean="0">
                <a:solidFill>
                  <a:srgbClr val="EEECE2"/>
                </a:solidFill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>
                <a:solidFill>
                  <a:srgbClr val="EEECE2"/>
                </a:solidFill>
              </a:rPr>
              <a:t>Taxes refunded, rescinded, collected, or corrected for properties within a Tax Incremental District (TID) are not eligible for a charge-back unless the TID's current value is less than the TID's base value in the year of the tax </a:t>
            </a:r>
            <a:r>
              <a:rPr lang="en-US" sz="2200" dirty="0" smtClean="0">
                <a:solidFill>
                  <a:srgbClr val="EEECE2"/>
                </a:solidFill>
              </a:rPr>
              <a:t>refund</a:t>
            </a:r>
            <a:endParaRPr lang="en-US" sz="2200" u="sng" dirty="0" smtClean="0">
              <a:solidFill>
                <a:schemeClr val="accent6"/>
              </a:solidFill>
            </a:endParaRPr>
          </a:p>
          <a:p>
            <a:pPr marL="341313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http://docs.legis.wisconsin.gov/2015/related/acts/317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828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828800"/>
            <a:ext cx="8354568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317 – Charge-back of Property Taxes,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Requirements under 74.41(1):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rgbClr val="EEECE2"/>
                </a:solidFill>
              </a:rPr>
              <a:t>Refunded under 70.511, 74.35 or 74.37; rescinded or refunded under 74.33, 70.74 or 75.25(2); refunded or collected under 70.43</a:t>
            </a:r>
            <a:endParaRPr lang="en-US" sz="2100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2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Requirements under 74.42(2):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 smtClean="0">
                <a:solidFill>
                  <a:srgbClr val="EEECE2"/>
                </a:solidFill>
              </a:rPr>
              <a:t>The refunded taxes for a single year in the taxation district total at least $5,000 or the tax for any single property is $500 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828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6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752600"/>
            <a:ext cx="835456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301 – Room Tax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April 1, </a:t>
            </a:r>
            <a:r>
              <a:rPr lang="en-US" sz="2400" dirty="0">
                <a:solidFill>
                  <a:srgbClr val="EEECE2"/>
                </a:solidFill>
              </a:rPr>
              <a:t>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“Tourism entity” means: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 smtClean="0">
                <a:solidFill>
                  <a:srgbClr val="EEECE2"/>
                </a:solidFill>
              </a:rPr>
              <a:t>Non-profit organization that came into existence before January 1, 2015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 smtClean="0">
                <a:solidFill>
                  <a:srgbClr val="EEECE2"/>
                </a:solidFill>
              </a:rPr>
              <a:t>Spends </a:t>
            </a:r>
            <a:r>
              <a:rPr lang="en-US" sz="2100" dirty="0">
                <a:solidFill>
                  <a:srgbClr val="EEECE2"/>
                </a:solidFill>
              </a:rPr>
              <a:t>at least 51 percent of its revenues on tourism promotion and tourism </a:t>
            </a:r>
            <a:r>
              <a:rPr lang="en-US" sz="2100" dirty="0" smtClean="0">
                <a:solidFill>
                  <a:srgbClr val="EEECE2"/>
                </a:solidFill>
              </a:rPr>
              <a:t>development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rgbClr val="EEECE2"/>
                </a:solidFill>
              </a:rPr>
              <a:t>provides destination marketing staff and services for the tourism industry in a </a:t>
            </a:r>
            <a:r>
              <a:rPr lang="en-US" sz="2100" dirty="0" smtClean="0">
                <a:solidFill>
                  <a:srgbClr val="EEECE2"/>
                </a:solidFill>
              </a:rPr>
              <a:t>municipality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 smtClean="0">
                <a:solidFill>
                  <a:srgbClr val="EEECE2"/>
                </a:solidFill>
              </a:rPr>
              <a:t>If no such organization exists, a municipality may contract with an allowable entity</a:t>
            </a:r>
            <a:endParaRPr lang="en-US" sz="2100" dirty="0">
              <a:solidFill>
                <a:srgbClr val="EEECE2"/>
              </a:solidFill>
            </a:endParaRPr>
          </a:p>
          <a:p>
            <a:pPr marL="341313" lvl="1" indent="0"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https</a:t>
            </a:r>
            <a:r>
              <a:rPr lang="en-US" sz="2400" u="sng" dirty="0">
                <a:solidFill>
                  <a:schemeClr val="accent6"/>
                </a:solidFill>
              </a:rPr>
              <a:t>://docs.legis.wisconsin.gov/2015/related/acts/301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8711" y="17526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28711" y="1096108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0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981200"/>
            <a:ext cx="8354568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301 – Room Tax,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Allowable entity includes: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rgbClr val="EEECE2"/>
                </a:solidFill>
              </a:rPr>
              <a:t>A nonprofit organization that spends at least 51 percent of its revenues on tourism promotion and tourism development, and provides destination marketing staff and services for the tourism industry in a </a:t>
            </a:r>
            <a:r>
              <a:rPr lang="en-US" sz="2100" dirty="0" smtClean="0">
                <a:solidFill>
                  <a:srgbClr val="EEECE2"/>
                </a:solidFill>
              </a:rPr>
              <a:t>municipality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rgbClr val="EEECE2"/>
                </a:solidFill>
              </a:rPr>
              <a:t>A nonprofit organization that was incorporated before January 1, 2015, spends 100 percent of the room tax revenue it receives from a municipality on tourism promotion and tourism development, and provides destination marketing staff and services for the tourism industry in a </a:t>
            </a:r>
            <a:r>
              <a:rPr lang="en-US" sz="2100" dirty="0" smtClean="0">
                <a:solidFill>
                  <a:srgbClr val="EEECE2"/>
                </a:solidFill>
              </a:rPr>
              <a:t>municipality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9812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2954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301 – Room Tax,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Governing body of a tourism entity must include </a:t>
            </a:r>
            <a:r>
              <a:rPr lang="en-US" sz="2400" u="sng" dirty="0" smtClean="0">
                <a:solidFill>
                  <a:srgbClr val="EEECE2"/>
                </a:solidFill>
              </a:rPr>
              <a:t>either</a:t>
            </a:r>
            <a:r>
              <a:rPr lang="en-US" sz="2400" dirty="0" smtClean="0">
                <a:solidFill>
                  <a:srgbClr val="EEECE2"/>
                </a:solidFill>
              </a:rPr>
              <a:t>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rgbClr val="EEECE2"/>
                </a:solidFill>
              </a:rPr>
              <a:t>A</a:t>
            </a:r>
            <a:r>
              <a:rPr lang="en-US" sz="2100" dirty="0" smtClean="0">
                <a:solidFill>
                  <a:srgbClr val="EEECE2"/>
                </a:solidFill>
              </a:rPr>
              <a:t>t </a:t>
            </a:r>
            <a:r>
              <a:rPr lang="en-US" sz="2100" dirty="0">
                <a:solidFill>
                  <a:srgbClr val="EEECE2"/>
                </a:solidFill>
              </a:rPr>
              <a:t>least one owner or operator of a lodging facility that collects the room tax described in this section and that is located in the municipality for which the room tax is </a:t>
            </a:r>
            <a:r>
              <a:rPr lang="en-US" sz="2100" dirty="0" smtClean="0">
                <a:solidFill>
                  <a:srgbClr val="EEECE2"/>
                </a:solidFill>
              </a:rPr>
              <a:t>collected, </a:t>
            </a:r>
            <a:r>
              <a:rPr lang="en-US" sz="2100" b="1" dirty="0" smtClean="0">
                <a:solidFill>
                  <a:srgbClr val="EEECE2"/>
                </a:solidFill>
              </a:rPr>
              <a:t>or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100" dirty="0" smtClean="0">
                <a:solidFill>
                  <a:srgbClr val="EEECE2"/>
                </a:solidFill>
              </a:rPr>
              <a:t>At </a:t>
            </a:r>
            <a:r>
              <a:rPr lang="en-US" sz="2100" dirty="0">
                <a:solidFill>
                  <a:srgbClr val="EEECE2"/>
                </a:solidFill>
              </a:rPr>
              <a:t>least 4 owners or operators of lodging facilities that collect the room tax described in this section and that are located in the zone for which the room tax is </a:t>
            </a:r>
            <a:r>
              <a:rPr lang="en-US" sz="2100" dirty="0" smtClean="0">
                <a:solidFill>
                  <a:srgbClr val="EEECE2"/>
                </a:solidFill>
              </a:rPr>
              <a:t>collected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9812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2954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752600"/>
            <a:ext cx="835456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341 – Compatible Positions for Officeholders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April 1, 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A volunteer fire fighter, emergency medical technician, or first responder in a municipality may also hold an elective office in that </a:t>
            </a:r>
            <a:r>
              <a:rPr lang="en-US" sz="2400" dirty="0" smtClean="0">
                <a:solidFill>
                  <a:srgbClr val="EEECE2"/>
                </a:solidFill>
              </a:rPr>
              <a:t>municipality, if their annual compensation from one or more of the positions (including fringe benefits) does not exceed: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$25,000 for a municipality with a population of 5,000 or less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$15,000 for a municipality with a population of  more than 5,000</a:t>
            </a:r>
            <a:endParaRPr lang="en-US" sz="2400" dirty="0" smtClean="0">
              <a:solidFill>
                <a:srgbClr val="EEECE2"/>
              </a:solidFill>
            </a:endParaRPr>
          </a:p>
          <a:p>
            <a:pPr marL="341313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http://docs.legis.wisconsin.gov/2015/related/acts/341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8711" y="17526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28711" y="1096108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752600"/>
            <a:ext cx="835456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26 – Utility Aid for Decommissioned or Closed Production Plants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October 9, 2015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Utility aid payment adjusted for municipalities and counties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When a nuclear/wind  plant is decommissioned, or a production plant is closed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Payments are reduced by 20% each year for five years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No property tax deduction</a:t>
            </a:r>
          </a:p>
          <a:p>
            <a:pPr marL="341313" lvl="1" indent="0"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http</a:t>
            </a:r>
            <a:r>
              <a:rPr lang="en-US" sz="2400" u="sng" dirty="0">
                <a:solidFill>
                  <a:schemeClr val="accent6"/>
                </a:solidFill>
              </a:rPr>
              <a:t>://docs.legis.wisconsin.gov/2015/related/acts/61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8711" y="17526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28711" y="1096108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905000"/>
            <a:ext cx="8354568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2"/>
                </a:solidFill>
              </a:rPr>
              <a:t>2015 Act </a:t>
            </a:r>
            <a:r>
              <a:rPr lang="en-US" sz="2800" dirty="0" smtClean="0">
                <a:solidFill>
                  <a:schemeClr val="bg2"/>
                </a:solidFill>
              </a:rPr>
              <a:t>295 – Revising Uniform Partnership Law</a:t>
            </a:r>
            <a:endParaRPr lang="en-US" sz="2400" i="1" dirty="0" smtClean="0">
              <a:solidFill>
                <a:schemeClr val="bg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August 1, 2016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Chapter 178 effective on January 1, 2018</a:t>
            </a:r>
            <a:endParaRPr lang="en-US" sz="20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Repeals and recreates Wisconsin’s partnership law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Repeals 73.14 – Form MC-500 filing requirement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Creates additional exemptions from real estate transfer fee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EEECE2"/>
              </a:solidFill>
            </a:endParaRPr>
          </a:p>
          <a:p>
            <a:pPr marL="341313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https://docs.legis.wisconsin.gov/2015/related/acts/295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8711" y="17526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28711" y="1096108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Law </a:t>
            </a:r>
            <a:r>
              <a:rPr lang="en-US" sz="3800" b="1" dirty="0">
                <a:solidFill>
                  <a:schemeClr val="bg2"/>
                </a:solidFill>
              </a:rPr>
              <a:t>C</a:t>
            </a:r>
            <a:r>
              <a:rPr lang="en-US" sz="3800" b="1" dirty="0" smtClean="0">
                <a:solidFill>
                  <a:schemeClr val="bg2"/>
                </a:solidFill>
              </a:rPr>
              <a:t>hanges 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828800"/>
            <a:ext cx="8354568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321 – Equalized Property Values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January 1, </a:t>
            </a:r>
            <a:r>
              <a:rPr lang="en-US" sz="2400" dirty="0">
                <a:solidFill>
                  <a:srgbClr val="EEECE2"/>
                </a:solidFill>
              </a:rPr>
              <a:t>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Requires DOR to publish preliminary equalized values, tax increment district values, and net new construction values on or before </a:t>
            </a:r>
            <a:r>
              <a:rPr lang="en-US" sz="2400" dirty="0" smtClean="0">
                <a:solidFill>
                  <a:srgbClr val="EEECE2"/>
                </a:solidFill>
              </a:rPr>
              <a:t>   August 1</a:t>
            </a:r>
            <a:endParaRPr lang="en-US" sz="24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DOR </a:t>
            </a:r>
            <a:r>
              <a:rPr lang="en-US" sz="2400" dirty="0">
                <a:solidFill>
                  <a:srgbClr val="EEECE2"/>
                </a:solidFill>
              </a:rPr>
              <a:t>corrects errors greater than 2% for final publication of values on August 15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Amended </a:t>
            </a:r>
            <a:r>
              <a:rPr lang="en-US" sz="2400" dirty="0">
                <a:solidFill>
                  <a:srgbClr val="EEECE2"/>
                </a:solidFill>
              </a:rPr>
              <a:t>Municipal Assessment Reports and TID Assessment Reports from the assessor that are filed after the 2nd Monday in June are excluded from the correction </a:t>
            </a:r>
            <a:r>
              <a:rPr lang="en-US" sz="2400" dirty="0" smtClean="0">
                <a:solidFill>
                  <a:srgbClr val="EEECE2"/>
                </a:solidFill>
              </a:rPr>
              <a:t>process</a:t>
            </a:r>
          </a:p>
          <a:p>
            <a:pPr marL="0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http://docs.legis.wisconsin.gov/2015/related/acts/321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828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382000" cy="914400"/>
          </a:xfrm>
        </p:spPr>
        <p:txBody>
          <a:bodyPr anchor="t">
            <a:noAutofit/>
          </a:bodyPr>
          <a:lstStyle/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Presenters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3400" y="2514600"/>
            <a:ext cx="5410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bg2"/>
                </a:solidFill>
              </a:rPr>
              <a:t>Leah </a:t>
            </a:r>
            <a:r>
              <a:rPr lang="en-US" sz="3000" dirty="0">
                <a:solidFill>
                  <a:schemeClr val="bg2"/>
                </a:solidFill>
              </a:rPr>
              <a:t>Foy</a:t>
            </a: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Director, Local Government </a:t>
            </a:r>
            <a:r>
              <a:rPr lang="en-US" dirty="0" smtClean="0">
                <a:solidFill>
                  <a:schemeClr val="bg2"/>
                </a:solidFill>
              </a:rPr>
              <a:t>Services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3000" dirty="0">
                <a:solidFill>
                  <a:schemeClr val="bg2"/>
                </a:solidFill>
              </a:rPr>
              <a:t>Scott Shields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Director, Technical and Assessment Services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828800"/>
            <a:ext cx="8354568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322 – </a:t>
            </a:r>
            <a:r>
              <a:rPr lang="en-US" sz="2800" dirty="0">
                <a:solidFill>
                  <a:srgbClr val="EEECE2"/>
                </a:solidFill>
              </a:rPr>
              <a:t>Supervision of Property Tax Assessments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Effective March 31, 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Shortens </a:t>
            </a:r>
            <a:r>
              <a:rPr lang="en-US" sz="2400" dirty="0">
                <a:solidFill>
                  <a:srgbClr val="EEECE2"/>
                </a:solidFill>
              </a:rPr>
              <a:t>assessment compliance cycle by one year and changes a major class of property to </a:t>
            </a:r>
            <a:r>
              <a:rPr lang="en-US" sz="2400" dirty="0" smtClean="0">
                <a:solidFill>
                  <a:srgbClr val="EEECE2"/>
                </a:solidFill>
              </a:rPr>
              <a:t>10%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Municipalities </a:t>
            </a:r>
            <a:r>
              <a:rPr lang="en-US" sz="2000" dirty="0">
                <a:solidFill>
                  <a:srgbClr val="EEECE2"/>
                </a:solidFill>
              </a:rPr>
              <a:t>must be within 10% of the Equalized Value once every six </a:t>
            </a:r>
            <a:r>
              <a:rPr lang="en-US" sz="2000" dirty="0" smtClean="0">
                <a:solidFill>
                  <a:srgbClr val="EEECE2"/>
                </a:solidFill>
              </a:rPr>
              <a:t>years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DOR </a:t>
            </a:r>
            <a:r>
              <a:rPr lang="en-US" sz="2000" dirty="0">
                <a:solidFill>
                  <a:srgbClr val="EEECE2"/>
                </a:solidFill>
              </a:rPr>
              <a:t>orders a state supervised assessment after six consecutive years of </a:t>
            </a:r>
            <a:r>
              <a:rPr lang="en-US" sz="2000" dirty="0" smtClean="0">
                <a:solidFill>
                  <a:srgbClr val="EEECE2"/>
                </a:solidFill>
              </a:rPr>
              <a:t>non-compliance</a:t>
            </a:r>
            <a:endParaRPr lang="en-US" sz="24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Changes </a:t>
            </a:r>
            <a:r>
              <a:rPr lang="en-US" sz="2400" dirty="0">
                <a:solidFill>
                  <a:srgbClr val="EEECE2"/>
                </a:solidFill>
              </a:rPr>
              <a:t>major class of property from 5% to 10% of the municipality's total </a:t>
            </a:r>
            <a:r>
              <a:rPr lang="en-US" sz="2400" dirty="0" smtClean="0">
                <a:solidFill>
                  <a:srgbClr val="EEECE2"/>
                </a:solidFill>
              </a:rPr>
              <a:t>value</a:t>
            </a:r>
          </a:p>
          <a:p>
            <a:pPr marL="0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http://docs.legis.wisconsin.gov/2015/related/acts/322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828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9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828800"/>
            <a:ext cx="8354568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322 – </a:t>
            </a:r>
            <a:r>
              <a:rPr lang="en-US" sz="2800" dirty="0">
                <a:solidFill>
                  <a:srgbClr val="EEECE2"/>
                </a:solidFill>
              </a:rPr>
              <a:t>Supervision of Property Tax </a:t>
            </a:r>
            <a:r>
              <a:rPr lang="en-US" sz="2800" dirty="0" smtClean="0">
                <a:solidFill>
                  <a:srgbClr val="EEECE2"/>
                </a:solidFill>
              </a:rPr>
              <a:t>Assessments,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Removes assessor requirement to attend compliance training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DOR </a:t>
            </a:r>
            <a:r>
              <a:rPr lang="en-US" sz="2400" dirty="0">
                <a:solidFill>
                  <a:srgbClr val="EEECE2"/>
                </a:solidFill>
              </a:rPr>
              <a:t>will provide additional information to municipalities that received a non-compliance notice in </a:t>
            </a:r>
            <a:r>
              <a:rPr lang="en-US" sz="2400" dirty="0" smtClean="0">
                <a:solidFill>
                  <a:srgbClr val="EEECE2"/>
                </a:solidFill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828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0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256 – TIF General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March 3, 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Changes Joint Review Board (JRB) review period from 30 days to 45 days to approve  municipality’s TID resolution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Changes calculation of levy limit exception: municipality’s equalized value for preceding year excludes value of any TID increments for year TID terminates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TID industrial zoning requirements only apply to industrial TIDs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256 – TIF General,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Changes planning commission notice from class 2 to class 1 for TID amendments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Extends life and allocation period of new TIDs by one year if </a:t>
            </a:r>
            <a:r>
              <a:rPr lang="en-US" sz="2400" dirty="0" smtClean="0">
                <a:solidFill>
                  <a:srgbClr val="EEECE2"/>
                </a:solidFill>
              </a:rPr>
              <a:t>municipality </a:t>
            </a:r>
            <a:r>
              <a:rPr lang="en-US" sz="2400" dirty="0">
                <a:solidFill>
                  <a:srgbClr val="EEECE2"/>
                </a:solidFill>
              </a:rPr>
              <a:t>adopts project plan after 9/30 and before 5/15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Repeals or amends for obsolete TID law </a:t>
            </a:r>
          </a:p>
          <a:p>
            <a:pPr marL="341313" lvl="1" indent="0"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docs.legis.wisconsin.gov/2015/proposals/reg/sen/bill/sb279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257 – TIF JRB and Annual Report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dates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10/1/15 for industry-specific town TID sections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10/1/16 for other sections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Requires standing </a:t>
            </a:r>
            <a:r>
              <a:rPr lang="en-US" sz="2400" dirty="0" smtClean="0">
                <a:solidFill>
                  <a:srgbClr val="EEECE2"/>
                </a:solidFill>
              </a:rPr>
              <a:t>JRB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Must meet July 1 annually or as soon as the updated annual report is available to review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Remains entire time TID exists with same taxing jurisdictions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May disband following termination of all existing TIDs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Note: includes industry−specific town TID and environmental remediation </a:t>
            </a:r>
            <a:r>
              <a:rPr lang="en-US" sz="2000" dirty="0" smtClean="0">
                <a:solidFill>
                  <a:srgbClr val="EEECE2"/>
                </a:solidFill>
              </a:rPr>
              <a:t>TID</a:t>
            </a:r>
            <a:endParaRPr lang="en-US" sz="2000" dirty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257 – TIF JRB and Annual Report,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Industry−Specific Town TIDs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repeals DOR’s review and determination whether the money expended, or debt incurred, by an industry−specific town TID complied with law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Municipality must submit </a:t>
            </a:r>
            <a:r>
              <a:rPr lang="en-US" sz="2400" dirty="0" smtClean="0">
                <a:solidFill>
                  <a:srgbClr val="EEECE2"/>
                </a:solidFill>
              </a:rPr>
              <a:t>annual </a:t>
            </a:r>
            <a:r>
              <a:rPr lang="en-US" sz="2400" dirty="0">
                <a:solidFill>
                  <a:srgbClr val="EEECE2"/>
                </a:solidFill>
              </a:rPr>
              <a:t>report of each existing TID to each overlying taxing jurisdiction and DOR by July </a:t>
            </a:r>
            <a:r>
              <a:rPr lang="en-US" sz="2400" dirty="0" smtClean="0">
                <a:solidFill>
                  <a:srgbClr val="EEECE2"/>
                </a:solidFill>
              </a:rPr>
              <a:t>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The </a:t>
            </a:r>
            <a:r>
              <a:rPr lang="en-US" sz="2400" dirty="0">
                <a:solidFill>
                  <a:srgbClr val="EEECE2"/>
                </a:solidFill>
              </a:rPr>
              <a:t>annual report must </a:t>
            </a:r>
            <a:r>
              <a:rPr lang="en-US" sz="2400" dirty="0" smtClean="0">
                <a:solidFill>
                  <a:srgbClr val="EEECE2"/>
                </a:solidFill>
              </a:rPr>
              <a:t>contain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TID name, classification </a:t>
            </a:r>
            <a:r>
              <a:rPr lang="en-US" sz="2000" dirty="0">
                <a:solidFill>
                  <a:srgbClr val="EEECE2"/>
                </a:solidFill>
              </a:rPr>
              <a:t>of </a:t>
            </a:r>
            <a:r>
              <a:rPr lang="en-US" sz="2000" dirty="0" smtClean="0">
                <a:solidFill>
                  <a:srgbClr val="EEECE2"/>
                </a:solidFill>
              </a:rPr>
              <a:t>TID, developer agreements, termination date, amount deposited </a:t>
            </a:r>
            <a:r>
              <a:rPr lang="en-US" sz="2000" dirty="0">
                <a:solidFill>
                  <a:srgbClr val="EEECE2"/>
                </a:solidFill>
              </a:rPr>
              <a:t>into </a:t>
            </a:r>
            <a:r>
              <a:rPr lang="en-US" sz="2000" dirty="0" smtClean="0">
                <a:solidFill>
                  <a:srgbClr val="EEECE2"/>
                </a:solidFill>
              </a:rPr>
              <a:t>TID </a:t>
            </a:r>
            <a:r>
              <a:rPr lang="en-US" sz="2000" dirty="0">
                <a:solidFill>
                  <a:srgbClr val="EEECE2"/>
                </a:solidFill>
              </a:rPr>
              <a:t>special </a:t>
            </a:r>
            <a:r>
              <a:rPr lang="en-US" sz="2000" dirty="0" smtClean="0">
                <a:solidFill>
                  <a:srgbClr val="EEECE2"/>
                </a:solidFill>
              </a:rPr>
              <a:t>fund, contact person, analysis </a:t>
            </a:r>
            <a:r>
              <a:rPr lang="en-US" sz="2000" dirty="0">
                <a:solidFill>
                  <a:srgbClr val="EEECE2"/>
                </a:solidFill>
              </a:rPr>
              <a:t>of TID special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257 – </a:t>
            </a:r>
            <a:r>
              <a:rPr lang="en-US" sz="2800" dirty="0">
                <a:solidFill>
                  <a:srgbClr val="EEECE2"/>
                </a:solidFill>
              </a:rPr>
              <a:t>TIF JRB and Annual Report, </a:t>
            </a:r>
            <a:r>
              <a:rPr lang="en-US" sz="2800" i="1" dirty="0">
                <a:solidFill>
                  <a:srgbClr val="EEECE2"/>
                </a:solidFill>
              </a:rPr>
              <a:t>cont.</a:t>
            </a:r>
            <a:r>
              <a:rPr lang="en-US" sz="2800" dirty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Analysis of TID special fund includes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Balance </a:t>
            </a:r>
            <a:r>
              <a:rPr lang="en-US" sz="2000" dirty="0">
                <a:solidFill>
                  <a:srgbClr val="EEECE2"/>
                </a:solidFill>
              </a:rPr>
              <a:t>at beginning of the fiscal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Amounts </a:t>
            </a:r>
            <a:r>
              <a:rPr lang="en-US" sz="2000" dirty="0">
                <a:solidFill>
                  <a:srgbClr val="EEECE2"/>
                </a:solidFill>
              </a:rPr>
              <a:t>deposited by source, including </a:t>
            </a:r>
            <a:r>
              <a:rPr lang="en-US" sz="2000" dirty="0" smtClean="0">
                <a:solidFill>
                  <a:srgbClr val="EEECE2"/>
                </a:solidFill>
              </a:rPr>
              <a:t>receipts </a:t>
            </a:r>
            <a:r>
              <a:rPr lang="en-US" sz="2000" dirty="0">
                <a:solidFill>
                  <a:srgbClr val="EEECE2"/>
                </a:solidFill>
              </a:rPr>
              <a:t>from another TID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List </a:t>
            </a:r>
            <a:r>
              <a:rPr lang="en-US" sz="2000" dirty="0">
                <a:solidFill>
                  <a:srgbClr val="EEECE2"/>
                </a:solidFill>
              </a:rPr>
              <a:t>of expenditures </a:t>
            </a:r>
            <a:r>
              <a:rPr lang="en-US" sz="2000" dirty="0" smtClean="0">
                <a:solidFill>
                  <a:srgbClr val="EEECE2"/>
                </a:solidFill>
              </a:rPr>
              <a:t>by </a:t>
            </a:r>
            <a:r>
              <a:rPr lang="en-US" sz="2000" dirty="0">
                <a:solidFill>
                  <a:srgbClr val="EEECE2"/>
                </a:solidFill>
              </a:rPr>
              <a:t>category of </a:t>
            </a:r>
            <a:r>
              <a:rPr lang="en-US" sz="2000" dirty="0" smtClean="0">
                <a:solidFill>
                  <a:srgbClr val="EEECE2"/>
                </a:solidFill>
              </a:rPr>
              <a:t>project </a:t>
            </a:r>
            <a:r>
              <a:rPr lang="en-US" sz="2000" dirty="0">
                <a:solidFill>
                  <a:srgbClr val="EEECE2"/>
                </a:solidFill>
              </a:rPr>
              <a:t>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Balance </a:t>
            </a:r>
            <a:r>
              <a:rPr lang="en-US" sz="2000" dirty="0">
                <a:solidFill>
                  <a:srgbClr val="EEECE2"/>
                </a:solidFill>
              </a:rPr>
              <a:t>at end of fiscal year, including breakdown by source identifying portion of balance required for payment of anticipated project costs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P</a:t>
            </a:r>
            <a:r>
              <a:rPr lang="en-US" sz="2000" dirty="0" smtClean="0">
                <a:solidFill>
                  <a:srgbClr val="EEECE2"/>
                </a:solidFill>
              </a:rPr>
              <a:t>ortion </a:t>
            </a:r>
            <a:r>
              <a:rPr lang="en-US" sz="2000" dirty="0">
                <a:solidFill>
                  <a:srgbClr val="EEECE2"/>
                </a:solidFill>
              </a:rPr>
              <a:t>of ending balance not identified for payment of anticipated project costs designated as surplus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257 – </a:t>
            </a:r>
            <a:r>
              <a:rPr lang="en-US" sz="2800" dirty="0">
                <a:solidFill>
                  <a:srgbClr val="EEECE2"/>
                </a:solidFill>
              </a:rPr>
              <a:t>TIF JRB and Annual Report, </a:t>
            </a:r>
            <a:r>
              <a:rPr lang="en-US" sz="2800" i="1" dirty="0">
                <a:solidFill>
                  <a:srgbClr val="EEECE2"/>
                </a:solidFill>
              </a:rPr>
              <a:t>cont</a:t>
            </a:r>
            <a:r>
              <a:rPr lang="en-US" sz="2800" i="1" dirty="0" smtClean="0">
                <a:solidFill>
                  <a:srgbClr val="EEECE2"/>
                </a:solidFill>
              </a:rPr>
              <a:t>.</a:t>
            </a:r>
            <a:r>
              <a:rPr lang="en-US" sz="2800" dirty="0" smtClean="0">
                <a:solidFill>
                  <a:srgbClr val="EEECE2"/>
                </a:solidFill>
              </a:rPr>
              <a:t>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DOR </a:t>
            </a:r>
            <a:r>
              <a:rPr lang="en-US" sz="2400" dirty="0" smtClean="0">
                <a:solidFill>
                  <a:srgbClr val="EEECE2"/>
                </a:solidFill>
              </a:rPr>
              <a:t>must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Create </a:t>
            </a:r>
            <a:r>
              <a:rPr lang="en-US" sz="2000" dirty="0">
                <a:solidFill>
                  <a:srgbClr val="EEECE2"/>
                </a:solidFill>
              </a:rPr>
              <a:t>format of annual reports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P</a:t>
            </a:r>
            <a:r>
              <a:rPr lang="en-US" sz="2000" dirty="0" smtClean="0">
                <a:solidFill>
                  <a:srgbClr val="EEECE2"/>
                </a:solidFill>
              </a:rPr>
              <a:t>ost </a:t>
            </a:r>
            <a:r>
              <a:rPr lang="en-US" sz="2000" dirty="0">
                <a:solidFill>
                  <a:srgbClr val="EEECE2"/>
                </a:solidFill>
              </a:rPr>
              <a:t>reports no later than 45 days after receipt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G</a:t>
            </a:r>
            <a:r>
              <a:rPr lang="en-US" sz="2000" dirty="0" smtClean="0">
                <a:solidFill>
                  <a:srgbClr val="EEECE2"/>
                </a:solidFill>
              </a:rPr>
              <a:t>rant </a:t>
            </a:r>
            <a:r>
              <a:rPr lang="en-US" sz="2000" dirty="0">
                <a:solidFill>
                  <a:srgbClr val="EEECE2"/>
                </a:solidFill>
              </a:rPr>
              <a:t>extension if municipality </a:t>
            </a:r>
            <a:r>
              <a:rPr lang="en-US" sz="2000" dirty="0" smtClean="0">
                <a:solidFill>
                  <a:srgbClr val="EEECE2"/>
                </a:solidFill>
              </a:rPr>
              <a:t>if municipality is completing report</a:t>
            </a:r>
            <a:endParaRPr lang="en-US" sz="20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P</a:t>
            </a:r>
            <a:r>
              <a:rPr lang="en-US" sz="2000" dirty="0" smtClean="0">
                <a:solidFill>
                  <a:srgbClr val="EEECE2"/>
                </a:solidFill>
              </a:rPr>
              <a:t>ost </a:t>
            </a:r>
            <a:r>
              <a:rPr lang="en-US" sz="2000" dirty="0">
                <a:solidFill>
                  <a:srgbClr val="EEECE2"/>
                </a:solidFill>
              </a:rPr>
              <a:t>list of extensions, period of extension and whether municipality timely filed annual report within extension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N</a:t>
            </a:r>
            <a:r>
              <a:rPr lang="en-US" sz="2000" dirty="0" smtClean="0">
                <a:solidFill>
                  <a:srgbClr val="EEECE2"/>
                </a:solidFill>
              </a:rPr>
              <a:t>otify </a:t>
            </a:r>
            <a:r>
              <a:rPr lang="en-US" sz="2000" dirty="0">
                <a:solidFill>
                  <a:srgbClr val="EEECE2"/>
                </a:solidFill>
              </a:rPr>
              <a:t>municipality annual report is past due </a:t>
            </a:r>
            <a:endParaRPr lang="en-US" sz="2000" dirty="0" smtClean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C</a:t>
            </a:r>
            <a:r>
              <a:rPr lang="en-US" sz="2000" dirty="0" smtClean="0">
                <a:solidFill>
                  <a:srgbClr val="EEECE2"/>
                </a:solidFill>
              </a:rPr>
              <a:t>harge </a:t>
            </a:r>
            <a:r>
              <a:rPr lang="en-US" sz="2000" dirty="0">
                <a:solidFill>
                  <a:srgbClr val="EEECE2"/>
                </a:solidFill>
              </a:rPr>
              <a:t>municipality $100 each day annual report is past due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F</a:t>
            </a:r>
            <a:r>
              <a:rPr lang="en-US" sz="2000" dirty="0" smtClean="0">
                <a:solidFill>
                  <a:srgbClr val="EEECE2"/>
                </a:solidFill>
              </a:rPr>
              <a:t>ees </a:t>
            </a:r>
            <a:r>
              <a:rPr lang="en-US" sz="2000" dirty="0">
                <a:solidFill>
                  <a:srgbClr val="EEECE2"/>
                </a:solidFill>
              </a:rPr>
              <a:t>will be deposited in common school fund</a:t>
            </a:r>
          </a:p>
          <a:p>
            <a:pPr marL="461963" lvl="1" indent="0">
              <a:buNone/>
            </a:pPr>
            <a:r>
              <a:rPr lang="en-US" sz="2400" u="sng" dirty="0">
                <a:solidFill>
                  <a:srgbClr val="F79646"/>
                </a:solidFill>
              </a:rPr>
              <a:t>http://docs.legis.wisconsin.gov/2015/related/acts/257</a:t>
            </a:r>
            <a:endParaRPr lang="en-US" sz="18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254 – TIF Extension and DOR Bill Review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March 3, 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Allows a municipality to amend TID's project plan and request three−year extension to </a:t>
            </a:r>
            <a:r>
              <a:rPr lang="en-US" sz="2400" dirty="0" smtClean="0">
                <a:solidFill>
                  <a:srgbClr val="EEECE2"/>
                </a:solidFill>
              </a:rPr>
              <a:t>TID’s </a:t>
            </a:r>
            <a:r>
              <a:rPr lang="en-US" sz="2400" dirty="0">
                <a:solidFill>
                  <a:srgbClr val="EEECE2"/>
                </a:solidFill>
              </a:rPr>
              <a:t>life if </a:t>
            </a:r>
            <a:r>
              <a:rPr lang="en-US" sz="2400" dirty="0" smtClean="0">
                <a:solidFill>
                  <a:srgbClr val="EEECE2"/>
                </a:solidFill>
              </a:rPr>
              <a:t>increments </a:t>
            </a:r>
            <a:r>
              <a:rPr lang="en-US" sz="2400" dirty="0">
                <a:solidFill>
                  <a:srgbClr val="EEECE2"/>
                </a:solidFill>
              </a:rPr>
              <a:t>are impacted by 2013 Act 145 that increased state aid to technical colleges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Requires </a:t>
            </a:r>
            <a:r>
              <a:rPr lang="en-US" sz="2400" dirty="0" smtClean="0">
                <a:solidFill>
                  <a:srgbClr val="EEECE2"/>
                </a:solidFill>
              </a:rPr>
              <a:t>DOR's </a:t>
            </a:r>
            <a:r>
              <a:rPr lang="en-US" sz="2400" dirty="0">
                <a:solidFill>
                  <a:srgbClr val="EEECE2"/>
                </a:solidFill>
              </a:rPr>
              <a:t>fiscal estimate </a:t>
            </a:r>
            <a:r>
              <a:rPr lang="en-US" sz="2400" dirty="0" smtClean="0">
                <a:solidFill>
                  <a:srgbClr val="EEECE2"/>
                </a:solidFill>
              </a:rPr>
              <a:t>to state if </a:t>
            </a:r>
            <a:r>
              <a:rPr lang="en-US" sz="2400" dirty="0">
                <a:solidFill>
                  <a:srgbClr val="EEECE2"/>
                </a:solidFill>
              </a:rPr>
              <a:t>a bill will increase or decrease </a:t>
            </a:r>
            <a:r>
              <a:rPr lang="en-US" sz="2400" dirty="0" smtClean="0">
                <a:solidFill>
                  <a:srgbClr val="EEECE2"/>
                </a:solidFill>
              </a:rPr>
              <a:t>increment </a:t>
            </a:r>
            <a:r>
              <a:rPr lang="en-US" sz="2400" dirty="0">
                <a:solidFill>
                  <a:srgbClr val="EEECE2"/>
                </a:solidFill>
              </a:rPr>
              <a:t>collection </a:t>
            </a:r>
            <a:r>
              <a:rPr lang="en-US" sz="2400" dirty="0" smtClean="0">
                <a:solidFill>
                  <a:srgbClr val="EEECE2"/>
                </a:solidFill>
              </a:rPr>
              <a:t>or </a:t>
            </a:r>
            <a:r>
              <a:rPr lang="en-US" sz="2400" dirty="0">
                <a:solidFill>
                  <a:srgbClr val="EEECE2"/>
                </a:solidFill>
              </a:rPr>
              <a:t>if </a:t>
            </a:r>
            <a:r>
              <a:rPr lang="en-US" sz="2400" dirty="0" smtClean="0">
                <a:solidFill>
                  <a:srgbClr val="EEECE2"/>
                </a:solidFill>
              </a:rPr>
              <a:t> </a:t>
            </a:r>
            <a:r>
              <a:rPr lang="en-US" sz="2400" dirty="0">
                <a:solidFill>
                  <a:srgbClr val="EEECE2"/>
                </a:solidFill>
              </a:rPr>
              <a:t>indeterminate</a:t>
            </a:r>
          </a:p>
          <a:p>
            <a:pPr marL="341313" lvl="1" indent="0">
              <a:buNone/>
            </a:pPr>
            <a:r>
              <a:rPr lang="en-US" sz="2400" u="sng" dirty="0">
                <a:solidFill>
                  <a:srgbClr val="F79646"/>
                </a:solidFill>
              </a:rPr>
              <a:t>http://docs.legis.wisconsin.gov/2015/related/acts/254</a:t>
            </a:r>
            <a:endParaRPr lang="en-US" sz="18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354568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255 – TIF Vacant Land and Base Value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for TIDs created on, or whose project plan is amended on 10/1/15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Removes restriction that vacant property may not comprise more than </a:t>
            </a:r>
            <a:r>
              <a:rPr lang="en-US" sz="2400" dirty="0" smtClean="0">
                <a:solidFill>
                  <a:srgbClr val="EEECE2"/>
                </a:solidFill>
              </a:rPr>
              <a:t>25% of </a:t>
            </a:r>
            <a:r>
              <a:rPr lang="en-US" sz="2400" dirty="0">
                <a:solidFill>
                  <a:srgbClr val="EEECE2"/>
                </a:solidFill>
              </a:rPr>
              <a:t>a TID for creations after effective date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Revises TID base value calculation to exclude exempt city−owned property </a:t>
            </a:r>
          </a:p>
          <a:p>
            <a:pPr marL="341313" lvl="1" indent="0">
              <a:buNone/>
            </a:pPr>
            <a:r>
              <a:rPr lang="en-US" sz="2400" u="sng" dirty="0">
                <a:solidFill>
                  <a:srgbClr val="F79646"/>
                </a:solidFill>
              </a:rPr>
              <a:t>http://docs.legis.wisconsin.gov/2015/related/acts/255</a:t>
            </a:r>
            <a:endParaRPr lang="en-US" sz="18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8401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Law Changes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OTAS Updates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Assessment Standards and Assessor Requirements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LGS Updates 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State Debt Collection </a:t>
            </a:r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Resources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382000" cy="914400"/>
          </a:xfrm>
        </p:spPr>
        <p:txBody>
          <a:bodyPr anchor="t">
            <a:noAutofit/>
          </a:bodyPr>
          <a:lstStyle/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Topics of Discussion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1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EEECE2"/>
                </a:solidFill>
              </a:rPr>
              <a:t>Other TIF Bills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2015 Act 24: T Rome special exception</a:t>
            </a:r>
          </a:p>
          <a:p>
            <a:pPr marL="341313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docs.legis.wisconsin.gov/2015/proposals/reg/asm/bill/ab123</a:t>
            </a:r>
            <a:endParaRPr lang="en-US" sz="2400" u="sng" dirty="0">
              <a:solidFill>
                <a:schemeClr val="accent6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2015 Act 75: V Weston special exception</a:t>
            </a:r>
          </a:p>
          <a:p>
            <a:pPr marL="341313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docs.legis.wisconsin.gov/2015/proposals/reg/asm/bill/ab344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2015 Act 96: Towns can participate - multijurisdictional TID</a:t>
            </a:r>
          </a:p>
          <a:p>
            <a:pPr marL="341313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docs.legis.wisconsin.gov/2015/proposals/reg/asm/bill/ab45</a:t>
            </a:r>
            <a:endParaRPr lang="en-US" sz="2400" u="sng" dirty="0">
              <a:solidFill>
                <a:schemeClr val="accent6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2015 Act </a:t>
            </a:r>
            <a:r>
              <a:rPr lang="en-US" sz="2400" dirty="0" smtClean="0">
                <a:solidFill>
                  <a:srgbClr val="EEECE2"/>
                </a:solidFill>
              </a:rPr>
              <a:t>181: </a:t>
            </a:r>
            <a:r>
              <a:rPr lang="en-US" sz="2400" dirty="0">
                <a:solidFill>
                  <a:srgbClr val="EEECE2"/>
                </a:solidFill>
              </a:rPr>
              <a:t>T </a:t>
            </a:r>
            <a:r>
              <a:rPr lang="en-US" sz="2400" dirty="0" smtClean="0">
                <a:solidFill>
                  <a:srgbClr val="EEECE2"/>
                </a:solidFill>
              </a:rPr>
              <a:t>Freedom TID </a:t>
            </a:r>
            <a:r>
              <a:rPr lang="en-US" sz="2400" u="sng" dirty="0" smtClean="0">
                <a:solidFill>
                  <a:srgbClr val="F79646"/>
                </a:solidFill>
              </a:rPr>
              <a:t>http</a:t>
            </a:r>
            <a:r>
              <a:rPr lang="en-US" sz="2400" u="sng" dirty="0">
                <a:solidFill>
                  <a:srgbClr val="F79646"/>
                </a:solidFill>
              </a:rPr>
              <a:t>://docs.legis.wisconsin.gov/2015/related/acts/181</a:t>
            </a:r>
            <a:endParaRPr lang="en-US" sz="2400" u="sng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Changes, </a:t>
            </a:r>
            <a:r>
              <a:rPr lang="en-US" sz="3800" b="1" i="1" dirty="0">
                <a:solidFill>
                  <a:srgbClr val="EEECE2"/>
                </a:solidFill>
              </a:rPr>
              <a:t>cont.</a:t>
            </a:r>
            <a:r>
              <a:rPr lang="en-US" sz="3800" b="1" dirty="0">
                <a:solidFill>
                  <a:srgbClr val="EEECE2"/>
                </a:solidFill>
              </a:rPr>
              <a:t> 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Department of Revenue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" y="2438400"/>
            <a:ext cx="916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Technical and Assessment Services</a:t>
            </a:r>
            <a:endParaRPr lang="en-US" sz="4400" dirty="0">
              <a:solidFill>
                <a:schemeClr val="bg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9812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" y="36576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bg2"/>
                </a:solidFill>
              </a:rPr>
              <a:t>Contact sheet – handout</a:t>
            </a:r>
          </a:p>
          <a:p>
            <a:pPr lvl="0"/>
            <a:r>
              <a:rPr lang="en-US" sz="2600" dirty="0">
                <a:solidFill>
                  <a:schemeClr val="bg2"/>
                </a:solidFill>
              </a:rPr>
              <a:t>Email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Technology &amp; Applications </a:t>
            </a:r>
            <a:r>
              <a:rPr lang="en-US" sz="2400" u="sng" dirty="0" smtClean="0">
                <a:solidFill>
                  <a:schemeClr val="accent6"/>
                </a:solidFill>
              </a:rPr>
              <a:t>OTAS@revenue.wi.gov</a:t>
            </a:r>
            <a:r>
              <a:rPr lang="en-US" sz="2400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/>
                </a:solidFill>
              </a:rPr>
              <a:t>Tax Incremental Finance </a:t>
            </a:r>
            <a:r>
              <a:rPr lang="en-US" sz="2400" u="sng" dirty="0">
                <a:solidFill>
                  <a:schemeClr val="accent6"/>
                </a:solidFill>
              </a:rPr>
              <a:t>tif@revenue.wi.gov</a:t>
            </a:r>
            <a:r>
              <a:rPr lang="en-US" sz="24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Assessor </a:t>
            </a:r>
            <a:r>
              <a:rPr lang="en-US" sz="2400" dirty="0">
                <a:solidFill>
                  <a:schemeClr val="bg2"/>
                </a:solidFill>
              </a:rPr>
              <a:t>Cert &amp; Assessment Standards 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u="sng" dirty="0">
                <a:solidFill>
                  <a:schemeClr val="accent6"/>
                </a:solidFill>
              </a:rPr>
              <a:t>bapdor@revenue.wi.gov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>
                <a:solidFill>
                  <a:srgbClr val="EEECE1"/>
                </a:solidFill>
              </a:rPr>
              <a:t>Technical &amp; Assessment </a:t>
            </a:r>
            <a:r>
              <a:rPr lang="en-US" sz="3800" b="1" dirty="0" smtClean="0">
                <a:solidFill>
                  <a:srgbClr val="EEECE1"/>
                </a:solidFill>
              </a:rPr>
              <a:t>Services</a:t>
            </a:r>
            <a:endParaRPr lang="en-US" sz="3800" dirty="0">
              <a:solidFill>
                <a:srgbClr val="EEECE1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" y="2057400"/>
            <a:ext cx="91622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Assessment Standards</a:t>
            </a:r>
          </a:p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and Assessor Requirements</a:t>
            </a:r>
            <a:endParaRPr lang="en-US" sz="4400" dirty="0">
              <a:solidFill>
                <a:schemeClr val="bg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9812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" y="36576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34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Guide to Assessment Process</a:t>
            </a:r>
          </a:p>
          <a:p>
            <a:pPr marL="40005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u="sng" dirty="0">
                <a:solidFill>
                  <a:schemeClr val="accent6"/>
                </a:solidFill>
              </a:rPr>
              <a:t>revenu</a:t>
            </a:r>
            <a:r>
              <a:rPr lang="en-US" u="sng" dirty="0">
                <a:solidFill>
                  <a:srgbClr val="F79747"/>
                </a:solidFill>
              </a:rPr>
              <a:t>e.wi.gov/</a:t>
            </a:r>
            <a:r>
              <a:rPr lang="en-US" u="sng" dirty="0">
                <a:solidFill>
                  <a:schemeClr val="accent6"/>
                </a:solidFill>
              </a:rPr>
              <a:t>pubs/slf/pb062.pdf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Responsible </a:t>
            </a:r>
            <a:r>
              <a:rPr lang="en-US" dirty="0">
                <a:solidFill>
                  <a:srgbClr val="EEECE2"/>
                </a:solidFill>
              </a:rPr>
              <a:t>for assessment process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Discover: real and personal property subject to tax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List: property characteristics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Value: determine value subject to tax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Follow state law, court cases &amp; Assessment Manual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Law: </a:t>
            </a:r>
            <a:r>
              <a:rPr lang="en-US" u="sng" dirty="0">
                <a:solidFill>
                  <a:schemeClr val="accent6"/>
                </a:solidFill>
              </a:rPr>
              <a:t>docs.legis.wisconsin.gov/statutes/prefaces/toc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Court cases: </a:t>
            </a:r>
            <a:r>
              <a:rPr lang="en-US" dirty="0" smtClean="0">
                <a:solidFill>
                  <a:srgbClr val="EEECE2"/>
                </a:solidFill>
              </a:rPr>
              <a:t>summarized in Manual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Manual: </a:t>
            </a:r>
            <a:r>
              <a:rPr lang="en-US" u="sng" dirty="0" smtClean="0">
                <a:solidFill>
                  <a:schemeClr val="accent6"/>
                </a:solidFill>
              </a:rPr>
              <a:t>revenue.wi.gov/html/govpub.html#property</a:t>
            </a:r>
            <a:endParaRPr lang="en-US" u="sng" dirty="0">
              <a:solidFill>
                <a:schemeClr val="accent6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Assessor Requirements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35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Maintenance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Specific changes: </a:t>
            </a:r>
            <a:r>
              <a:rPr lang="en-US" dirty="0">
                <a:solidFill>
                  <a:srgbClr val="EEECE2"/>
                </a:solidFill>
              </a:rPr>
              <a:t>classification, construction, demolition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Full Revaluation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All properties </a:t>
            </a:r>
            <a:r>
              <a:rPr lang="en-US" dirty="0" smtClean="0">
                <a:solidFill>
                  <a:srgbClr val="EEECE2"/>
                </a:solidFill>
              </a:rPr>
              <a:t>inspected, </a:t>
            </a:r>
            <a:r>
              <a:rPr lang="en-US" dirty="0">
                <a:solidFill>
                  <a:srgbClr val="EEECE2"/>
                </a:solidFill>
              </a:rPr>
              <a:t>values updated to current value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Exterior Revaluation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All property updated to current value, records current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Interim Market Update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Update of </a:t>
            </a:r>
            <a:r>
              <a:rPr lang="en-US" dirty="0" smtClean="0">
                <a:solidFill>
                  <a:srgbClr val="EEECE2"/>
                </a:solidFill>
              </a:rPr>
              <a:t>specific neighborhood values</a:t>
            </a:r>
            <a:endParaRPr lang="en-US" dirty="0">
              <a:solidFill>
                <a:srgbClr val="EEECE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See page 20 of Guide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Types of Assessment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36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State law standard – 70.05 assessment compliance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Assessments must be within 10% of the equalized value once every five years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DOR orders a state supervised assessment (full revaluation) after seven years of non-compliance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Municipality pays for DOR time and revaluation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Types of Assessment, cont.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37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Pages 21 to 53 of Guide (sample contracts)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Include dates </a:t>
            </a:r>
            <a:r>
              <a:rPr lang="en-US" dirty="0">
                <a:solidFill>
                  <a:srgbClr val="EEECE2"/>
                </a:solidFill>
              </a:rPr>
              <a:t>for each process (pages 11 &amp; 12)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Consider cost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Contracting </a:t>
            </a:r>
            <a:r>
              <a:rPr lang="en-US" dirty="0">
                <a:solidFill>
                  <a:srgbClr val="EEECE2"/>
                </a:solidFill>
              </a:rPr>
              <a:t>now at lowest </a:t>
            </a:r>
            <a:r>
              <a:rPr lang="en-US" dirty="0" smtClean="0">
                <a:solidFill>
                  <a:srgbClr val="EEECE2"/>
                </a:solidFill>
              </a:rPr>
              <a:t>cost </a:t>
            </a:r>
            <a:r>
              <a:rPr lang="en-US" dirty="0">
                <a:solidFill>
                  <a:srgbClr val="EEECE2"/>
                </a:solidFill>
              </a:rPr>
              <a:t>for minimal assessment “maintenance” </a:t>
            </a:r>
            <a:r>
              <a:rPr lang="en-US" dirty="0" smtClean="0">
                <a:solidFill>
                  <a:srgbClr val="EEECE2"/>
                </a:solidFill>
              </a:rPr>
              <a:t>a </a:t>
            </a:r>
            <a:r>
              <a:rPr lang="en-US" dirty="0">
                <a:solidFill>
                  <a:srgbClr val="EEECE2"/>
                </a:solidFill>
              </a:rPr>
              <a:t>fair trade-off for </a:t>
            </a:r>
            <a:r>
              <a:rPr lang="en-US" dirty="0" smtClean="0">
                <a:solidFill>
                  <a:srgbClr val="EEECE2"/>
                </a:solidFill>
              </a:rPr>
              <a:t>probable </a:t>
            </a:r>
            <a:r>
              <a:rPr lang="en-US" dirty="0">
                <a:solidFill>
                  <a:srgbClr val="EEECE2"/>
                </a:solidFill>
              </a:rPr>
              <a:t>high cost of </a:t>
            </a:r>
            <a:r>
              <a:rPr lang="en-US" dirty="0" smtClean="0">
                <a:solidFill>
                  <a:srgbClr val="EEECE2"/>
                </a:solidFill>
              </a:rPr>
              <a:t>complete </a:t>
            </a:r>
            <a:r>
              <a:rPr lang="en-US" dirty="0">
                <a:solidFill>
                  <a:srgbClr val="EEECE2"/>
                </a:solidFill>
              </a:rPr>
              <a:t>revaluation several years </a:t>
            </a:r>
            <a:r>
              <a:rPr lang="en-US" dirty="0" smtClean="0">
                <a:solidFill>
                  <a:srgbClr val="EEECE2"/>
                </a:solidFill>
              </a:rPr>
              <a:t>later? 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Conversely</a:t>
            </a:r>
            <a:r>
              <a:rPr lang="en-US" dirty="0">
                <a:solidFill>
                  <a:srgbClr val="EEECE2"/>
                </a:solidFill>
              </a:rPr>
              <a:t>, </a:t>
            </a:r>
            <a:r>
              <a:rPr lang="en-US" dirty="0" smtClean="0">
                <a:solidFill>
                  <a:srgbClr val="EEECE2"/>
                </a:solidFill>
              </a:rPr>
              <a:t>contracting </a:t>
            </a:r>
            <a:r>
              <a:rPr lang="en-US" dirty="0">
                <a:solidFill>
                  <a:srgbClr val="EEECE2"/>
                </a:solidFill>
              </a:rPr>
              <a:t>now for </a:t>
            </a:r>
            <a:r>
              <a:rPr lang="en-US" dirty="0" smtClean="0">
                <a:solidFill>
                  <a:srgbClr val="EEECE2"/>
                </a:solidFill>
              </a:rPr>
              <a:t>higher </a:t>
            </a:r>
            <a:r>
              <a:rPr lang="en-US" dirty="0">
                <a:solidFill>
                  <a:srgbClr val="EEECE2"/>
                </a:solidFill>
              </a:rPr>
              <a:t>level of service, significantly reduce the cost </a:t>
            </a:r>
            <a:r>
              <a:rPr lang="en-US" dirty="0" smtClean="0">
                <a:solidFill>
                  <a:srgbClr val="EEECE2"/>
                </a:solidFill>
              </a:rPr>
              <a:t>with </a:t>
            </a:r>
            <a:r>
              <a:rPr lang="en-US" dirty="0">
                <a:solidFill>
                  <a:srgbClr val="EEECE2"/>
                </a:solidFill>
              </a:rPr>
              <a:t>future revaluation and ensure fairness for </a:t>
            </a:r>
            <a:r>
              <a:rPr lang="en-US" dirty="0" smtClean="0">
                <a:solidFill>
                  <a:srgbClr val="EEECE2"/>
                </a:solidFill>
              </a:rPr>
              <a:t>taxpayers?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Assessment Contracts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38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Specify number and type of properties to be valued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Records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Availability /condition </a:t>
            </a:r>
            <a:r>
              <a:rPr lang="en-US" sz="2000" dirty="0">
                <a:solidFill>
                  <a:srgbClr val="EEECE2"/>
                </a:solidFill>
              </a:rPr>
              <a:t>of existing records (electronic version required</a:t>
            </a:r>
            <a:r>
              <a:rPr lang="en-US" sz="2000" dirty="0" smtClean="0">
                <a:solidFill>
                  <a:srgbClr val="EEECE2"/>
                </a:solidFill>
              </a:rPr>
              <a:t>)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Return upon </a:t>
            </a:r>
            <a:r>
              <a:rPr lang="en-US" sz="2000" dirty="0">
                <a:solidFill>
                  <a:srgbClr val="EEECE2"/>
                </a:solidFill>
              </a:rPr>
              <a:t>completion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Correction </a:t>
            </a:r>
            <a:r>
              <a:rPr lang="en-US" sz="2400" dirty="0">
                <a:solidFill>
                  <a:srgbClr val="EEECE2"/>
                </a:solidFill>
              </a:rPr>
              <a:t>of legal descriptions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Whether </a:t>
            </a:r>
            <a:r>
              <a:rPr lang="en-US" sz="2400" dirty="0">
                <a:solidFill>
                  <a:srgbClr val="EEECE2"/>
                </a:solidFill>
              </a:rPr>
              <a:t>mapping services are provided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Description of </a:t>
            </a:r>
            <a:r>
              <a:rPr lang="en-US" sz="2400" dirty="0" smtClean="0">
                <a:solidFill>
                  <a:srgbClr val="EEECE2"/>
                </a:solidFill>
              </a:rPr>
              <a:t>public </a:t>
            </a:r>
            <a:r>
              <a:rPr lang="en-US" sz="2400" dirty="0">
                <a:solidFill>
                  <a:srgbClr val="EEECE2"/>
                </a:solidFill>
              </a:rPr>
              <a:t>relations work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Insurance </a:t>
            </a:r>
            <a:r>
              <a:rPr lang="en-US" sz="2400" dirty="0">
                <a:solidFill>
                  <a:srgbClr val="EEECE2"/>
                </a:solidFill>
              </a:rPr>
              <a:t>and bonding </a:t>
            </a:r>
            <a:r>
              <a:rPr lang="en-US" sz="2400" dirty="0" smtClean="0">
                <a:solidFill>
                  <a:srgbClr val="EEECE2"/>
                </a:solidFill>
              </a:rPr>
              <a:t>requirements</a:t>
            </a:r>
            <a:endParaRPr lang="en-US" sz="2400" dirty="0">
              <a:solidFill>
                <a:srgbClr val="EEECE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Completion </a:t>
            </a:r>
            <a:r>
              <a:rPr lang="en-US" sz="2400" dirty="0">
                <a:solidFill>
                  <a:srgbClr val="EEECE2"/>
                </a:solidFill>
              </a:rPr>
              <a:t>of required reports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How </a:t>
            </a:r>
            <a:r>
              <a:rPr lang="en-US" sz="2400" dirty="0">
                <a:solidFill>
                  <a:srgbClr val="EEECE2"/>
                </a:solidFill>
              </a:rPr>
              <a:t>compensation will be </a:t>
            </a:r>
            <a:r>
              <a:rPr lang="en-US" sz="2400" dirty="0" smtClean="0">
                <a:solidFill>
                  <a:srgbClr val="EEECE2"/>
                </a:solidFill>
              </a:rPr>
              <a:t>handled</a:t>
            </a:r>
            <a:endParaRPr lang="en-US" sz="2400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Assessment Contracts, cont.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39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Assessor selection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Advertise with </a:t>
            </a:r>
            <a:r>
              <a:rPr lang="en-US" dirty="0">
                <a:solidFill>
                  <a:srgbClr val="EEECE2"/>
                </a:solidFill>
              </a:rPr>
              <a:t>professional </a:t>
            </a:r>
            <a:r>
              <a:rPr lang="en-US" dirty="0" smtClean="0">
                <a:solidFill>
                  <a:srgbClr val="EEECE2"/>
                </a:solidFill>
              </a:rPr>
              <a:t>associations (WAAO, IAAO, League </a:t>
            </a:r>
            <a:r>
              <a:rPr lang="en-US" dirty="0">
                <a:solidFill>
                  <a:srgbClr val="EEECE2"/>
                </a:solidFill>
              </a:rPr>
              <a:t>of </a:t>
            </a:r>
            <a:r>
              <a:rPr lang="en-US" dirty="0" smtClean="0">
                <a:solidFill>
                  <a:srgbClr val="EEECE2"/>
                </a:solidFill>
              </a:rPr>
              <a:t>Municipalities, Towns Association) 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Another </a:t>
            </a:r>
            <a:r>
              <a:rPr lang="en-US" dirty="0">
                <a:solidFill>
                  <a:srgbClr val="EEECE2"/>
                </a:solidFill>
              </a:rPr>
              <a:t>municipality or </a:t>
            </a:r>
            <a:r>
              <a:rPr lang="en-US" dirty="0" smtClean="0">
                <a:solidFill>
                  <a:srgbClr val="EEECE2"/>
                </a:solidFill>
              </a:rPr>
              <a:t>government office may provide  recommendations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Ask candidate </a:t>
            </a:r>
            <a:r>
              <a:rPr lang="en-US" dirty="0">
                <a:solidFill>
                  <a:srgbClr val="EEECE2"/>
                </a:solidFill>
              </a:rPr>
              <a:t>to provide </a:t>
            </a:r>
            <a:r>
              <a:rPr lang="en-US" dirty="0" smtClean="0">
                <a:solidFill>
                  <a:srgbClr val="EEECE2"/>
                </a:solidFill>
              </a:rPr>
              <a:t>complete </a:t>
            </a:r>
            <a:r>
              <a:rPr lang="en-US" dirty="0">
                <a:solidFill>
                  <a:srgbClr val="EEECE2"/>
                </a:solidFill>
              </a:rPr>
              <a:t>list of past </a:t>
            </a:r>
            <a:r>
              <a:rPr lang="en-US" dirty="0" smtClean="0">
                <a:solidFill>
                  <a:srgbClr val="EEECE2"/>
                </a:solidFill>
              </a:rPr>
              <a:t>clients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Show </a:t>
            </a:r>
            <a:r>
              <a:rPr lang="en-US" dirty="0">
                <a:solidFill>
                  <a:srgbClr val="EEECE2"/>
                </a:solidFill>
              </a:rPr>
              <a:t>work samples, </a:t>
            </a:r>
            <a:r>
              <a:rPr lang="en-US" dirty="0" smtClean="0">
                <a:solidFill>
                  <a:srgbClr val="EEECE2"/>
                </a:solidFill>
              </a:rPr>
              <a:t>demonstrate assessment software</a:t>
            </a:r>
            <a:r>
              <a:rPr lang="en-US" dirty="0">
                <a:solidFill>
                  <a:srgbClr val="EEECE2"/>
                </a:solidFill>
              </a:rPr>
              <a:t>, </a:t>
            </a:r>
            <a:r>
              <a:rPr lang="en-US" dirty="0" smtClean="0">
                <a:solidFill>
                  <a:srgbClr val="EEECE2"/>
                </a:solidFill>
              </a:rPr>
              <a:t>discuss public relation situations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Assessment Contracts, cont.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" y="2438400"/>
            <a:ext cx="916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Law Changes</a:t>
            </a:r>
            <a:endParaRPr lang="en-US" sz="4400" dirty="0">
              <a:solidFill>
                <a:schemeClr val="bg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9812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" y="36576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40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Property of the municipality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Assessor must turnover records (paper and electronic) when contract expires / completion of Board of Review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Contract with assessor needs to state that electronic data is provided to municipality in two formats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Software specific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Generic format (</a:t>
            </a:r>
            <a:r>
              <a:rPr lang="en-US" dirty="0" smtClean="0">
                <a:solidFill>
                  <a:srgbClr val="EEECE2"/>
                </a:solidFill>
              </a:rPr>
              <a:t>text)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Assessment Information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41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Real Estate Sales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Determine if sale is </a:t>
            </a:r>
            <a:r>
              <a:rPr lang="en-US" dirty="0" smtClean="0">
                <a:solidFill>
                  <a:srgbClr val="EEECE2"/>
                </a:solidFill>
              </a:rPr>
              <a:t>valid and characteristics </a:t>
            </a:r>
            <a:r>
              <a:rPr lang="en-US" dirty="0">
                <a:solidFill>
                  <a:srgbClr val="EEECE2"/>
                </a:solidFill>
              </a:rPr>
              <a:t>at time of </a:t>
            </a:r>
            <a:r>
              <a:rPr lang="en-US" dirty="0" smtClean="0">
                <a:solidFill>
                  <a:srgbClr val="EEECE2"/>
                </a:solidFill>
              </a:rPr>
              <a:t>sale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DOR uses to determine Equalized Values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Prior year sales information due by 2nd Friday in February</a:t>
            </a:r>
            <a:endParaRPr lang="en-US" dirty="0">
              <a:solidFill>
                <a:srgbClr val="EEECE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Municipal Assessment Report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Summary of assessment </a:t>
            </a:r>
            <a:r>
              <a:rPr lang="en-US" dirty="0" smtClean="0">
                <a:solidFill>
                  <a:srgbClr val="EEECE2"/>
                </a:solidFill>
              </a:rPr>
              <a:t>changes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DOR uses to determine Equalized Values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Due 2nd Monday of </a:t>
            </a:r>
            <a:r>
              <a:rPr lang="en-US" dirty="0" smtClean="0">
                <a:solidFill>
                  <a:srgbClr val="EEECE2"/>
                </a:solidFill>
              </a:rPr>
              <a:t>June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9144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Assessor Annual Reporting </a:t>
            </a:r>
            <a:r>
              <a:rPr lang="en-US" sz="3800" b="1" dirty="0">
                <a:solidFill>
                  <a:schemeClr val="bg2"/>
                </a:solidFill>
              </a:rPr>
              <a:t>Requirements, cont</a:t>
            </a:r>
            <a:r>
              <a:rPr lang="en-US" sz="3800" b="1" dirty="0" smtClean="0">
                <a:solidFill>
                  <a:schemeClr val="bg2"/>
                </a:solidFill>
              </a:rPr>
              <a:t>. 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42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Tax Incremental District (TID) Assessment Report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Summary of </a:t>
            </a:r>
            <a:r>
              <a:rPr lang="en-US" dirty="0" smtClean="0">
                <a:solidFill>
                  <a:srgbClr val="EEECE2"/>
                </a:solidFill>
              </a:rPr>
              <a:t>TID changes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DOR uses to determine TID values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Due 2nd Monday of </a:t>
            </a:r>
            <a:r>
              <a:rPr lang="en-US" dirty="0" smtClean="0">
                <a:solidFill>
                  <a:srgbClr val="EEECE2"/>
                </a:solidFill>
              </a:rPr>
              <a:t>June</a:t>
            </a:r>
            <a:endParaRPr lang="en-US" dirty="0">
              <a:solidFill>
                <a:srgbClr val="EEECE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EEECE2"/>
                </a:solidFill>
              </a:rPr>
              <a:t>Exempt Computer Report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Summary of exempt value </a:t>
            </a:r>
            <a:endParaRPr lang="en-US" dirty="0" smtClean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DOR uses to determine aid payments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EEECE2"/>
                </a:solidFill>
              </a:rPr>
              <a:t>Due 2nd Monday of June</a:t>
            </a:r>
          </a:p>
          <a:p>
            <a:pPr marL="400050" lvl="2" indent="0"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9144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Assessor Annual Reporting </a:t>
            </a:r>
            <a:r>
              <a:rPr lang="en-US" sz="3800" b="1" dirty="0">
                <a:solidFill>
                  <a:schemeClr val="bg2"/>
                </a:solidFill>
              </a:rPr>
              <a:t>Requirements, cont</a:t>
            </a:r>
            <a:r>
              <a:rPr lang="en-US" sz="3800" b="1" dirty="0" smtClean="0">
                <a:solidFill>
                  <a:schemeClr val="bg2"/>
                </a:solidFill>
              </a:rPr>
              <a:t>.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43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Annual </a:t>
            </a:r>
            <a:r>
              <a:rPr lang="en-US" dirty="0">
                <a:solidFill>
                  <a:srgbClr val="EEECE2"/>
                </a:solidFill>
              </a:rPr>
              <a:t>Assessment Report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Documents assessment work completed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Provided to municipality and DOR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Due 30 days after BOR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9144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Assessor Annual Reporting Requirements, cont.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44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Municipality</a:t>
            </a:r>
            <a:endParaRPr lang="en-US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Assessor selection and contract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Periodic review of work and reports before publication / providing to DOR / public</a:t>
            </a:r>
          </a:p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EEECE2"/>
                </a:solidFill>
              </a:rPr>
              <a:t>County</a:t>
            </a:r>
            <a:endParaRPr lang="en-US" sz="2400" dirty="0">
              <a:solidFill>
                <a:srgbClr val="EEECE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Maps – electronic 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Forms – paper</a:t>
            </a:r>
          </a:p>
          <a:p>
            <a:pPr marL="742950" lvl="2" indent="-342900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EEECE2"/>
                </a:solidFill>
              </a:rPr>
              <a:t>Rolls – work roll, open book, BOR</a:t>
            </a:r>
            <a:endParaRPr lang="en-US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Role of the County and Municipality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45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" y="2438400"/>
            <a:ext cx="916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</a:rPr>
              <a:t>LGS Updates</a:t>
            </a:r>
            <a:endParaRPr lang="en-US" sz="4400" dirty="0">
              <a:solidFill>
                <a:schemeClr val="bg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19812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" y="3657600"/>
            <a:ext cx="76200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08237"/>
            <a:ext cx="8354568" cy="42973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Contact sheet – handout</a:t>
            </a:r>
          </a:p>
          <a:p>
            <a:pPr lvl="0"/>
            <a:r>
              <a:rPr lang="en-US" sz="2600" dirty="0" smtClean="0">
                <a:solidFill>
                  <a:schemeClr val="bg2"/>
                </a:solidFill>
              </a:rPr>
              <a:t>Email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u="sng" dirty="0" smtClean="0">
                <a:solidFill>
                  <a:srgbClr val="F79747"/>
                </a:solidFill>
              </a:rPr>
              <a:t>lgs@revenue.wi.gov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u="sng" dirty="0">
                <a:solidFill>
                  <a:srgbClr val="F79747"/>
                </a:solidFill>
              </a:rPr>
              <a:t>eRETR@revenue.wi.gov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Local Government Services (LGS)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229600" cy="429736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2"/>
                </a:solidFill>
              </a:rPr>
              <a:t>March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Form PA-662 and LC-664 (due Mar. 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County data files – lottery credit (due Mar. 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Lottery credit distribution (Mar. 28)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Treasurers settlement (due Mar. 15)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Municipal financial report – pop under 2,500 (due Mar. 31)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Special district boundary changes (due Mar. </a:t>
            </a:r>
            <a:r>
              <a:rPr lang="en-US" sz="2200" dirty="0" smtClean="0">
                <a:solidFill>
                  <a:schemeClr val="bg2"/>
                </a:solidFill>
              </a:rPr>
              <a:t>11)</a:t>
            </a:r>
            <a:endParaRPr lang="en-US" sz="22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LGS Update, </a:t>
            </a:r>
            <a:r>
              <a:rPr lang="en-US" sz="3800" b="1" i="1" dirty="0" smtClean="0">
                <a:solidFill>
                  <a:schemeClr val="bg2"/>
                </a:solidFill>
              </a:rPr>
              <a:t>cont.</a:t>
            </a:r>
            <a:endParaRPr lang="en-US" sz="3800" i="1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April</a:t>
            </a:r>
            <a:endParaRPr lang="en-US" sz="2600" dirty="0">
              <a:solidFill>
                <a:schemeClr val="bg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2"/>
                </a:solidFill>
              </a:rPr>
              <a:t>Spring </a:t>
            </a:r>
            <a:r>
              <a:rPr lang="en-US" sz="2200" dirty="0">
                <a:solidFill>
                  <a:schemeClr val="bg2"/>
                </a:solidFill>
              </a:rPr>
              <a:t>school certifications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Preliminary review – lottery </a:t>
            </a:r>
            <a:r>
              <a:rPr lang="en-US" sz="2200" dirty="0" smtClean="0">
                <a:solidFill>
                  <a:schemeClr val="bg2"/>
                </a:solidFill>
              </a:rPr>
              <a:t>credit</a:t>
            </a:r>
          </a:p>
          <a:p>
            <a:pPr lvl="0"/>
            <a:r>
              <a:rPr lang="en-US" sz="2600" dirty="0">
                <a:solidFill>
                  <a:srgbClr val="EEECE1"/>
                </a:solidFill>
              </a:rPr>
              <a:t>May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EEECE1"/>
                </a:solidFill>
              </a:rPr>
              <a:t>Expenditure </a:t>
            </a:r>
            <a:r>
              <a:rPr lang="en-US" sz="2200" dirty="0">
                <a:solidFill>
                  <a:srgbClr val="EEECE1"/>
                </a:solidFill>
              </a:rPr>
              <a:t>restraint worksheet (due May 1</a:t>
            </a:r>
            <a:r>
              <a:rPr lang="en-US" sz="2200" dirty="0" smtClean="0">
                <a:solidFill>
                  <a:srgbClr val="EEECE1"/>
                </a:solidFill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EEECE1"/>
                </a:solidFill>
              </a:rPr>
              <a:t>Financial report forms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EEECE1"/>
                </a:solidFill>
              </a:rPr>
              <a:t>Populations over 2,500 – May 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EEECE1"/>
                </a:solidFill>
              </a:rPr>
              <a:t>Extended due date – May 15</a:t>
            </a:r>
            <a:endParaRPr lang="en-US" sz="1800" dirty="0">
              <a:solidFill>
                <a:srgbClr val="EEECE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EEECE1"/>
                </a:solidFill>
              </a:rPr>
              <a:t>Levy limit penalties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EEECE1"/>
                </a:solidFill>
              </a:rPr>
              <a:t>Post final Statement of Taxes (SOT)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rgbClr val="EEECE1"/>
                </a:solidFill>
              </a:rPr>
              <a:t>SOA line summary report</a:t>
            </a:r>
            <a:endParaRPr lang="en-US" sz="2200" dirty="0">
              <a:solidFill>
                <a:srgbClr val="EEECE1"/>
              </a:solidFill>
            </a:endParaRPr>
          </a:p>
          <a:p>
            <a:pPr marL="457200" lvl="1" indent="0">
              <a:buNone/>
            </a:pPr>
            <a:endParaRPr lang="en-US" sz="2600" dirty="0" smtClean="0">
              <a:solidFill>
                <a:srgbClr val="EEECE1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LGS Update,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33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438400"/>
            <a:ext cx="8229600" cy="429736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2"/>
                </a:solidFill>
              </a:rPr>
              <a:t>June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Town, village, and city taxes bulletin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2"/>
                </a:solidFill>
              </a:rPr>
              <a:t>Statement of </a:t>
            </a:r>
            <a:r>
              <a:rPr lang="en-US" sz="2200" dirty="0" smtClean="0">
                <a:solidFill>
                  <a:schemeClr val="bg2"/>
                </a:solidFill>
              </a:rPr>
              <a:t>assessments (due second Monday in June or after BOR)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2"/>
                </a:solidFill>
              </a:rPr>
              <a:t>State rate memo</a:t>
            </a:r>
            <a:endParaRPr lang="en-US" sz="2200" dirty="0">
              <a:solidFill>
                <a:schemeClr val="bg2"/>
              </a:solidFill>
            </a:endParaRPr>
          </a:p>
          <a:p>
            <a:r>
              <a:rPr lang="en-US" sz="2600" dirty="0" smtClean="0">
                <a:solidFill>
                  <a:schemeClr val="bg2"/>
                </a:solidFill>
              </a:rPr>
              <a:t>July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2"/>
                </a:solidFill>
              </a:rPr>
              <a:t>Shared revenue payments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2"/>
                </a:solidFill>
              </a:rPr>
              <a:t>First dollar credit payments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2"/>
                </a:solidFill>
              </a:rPr>
              <a:t>School levy tax credit payments</a:t>
            </a:r>
          </a:p>
          <a:p>
            <a:pPr marL="457200" lvl="1" indent="0">
              <a:buNone/>
            </a:pPr>
            <a:endParaRPr lang="en-US" sz="2600" dirty="0" smtClean="0">
              <a:solidFill>
                <a:srgbClr val="EEECE1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LGS Update,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Property </a:t>
            </a:r>
            <a:r>
              <a:rPr lang="en-US" sz="2400" dirty="0">
                <a:solidFill>
                  <a:srgbClr val="EEECE2"/>
                </a:solidFill>
              </a:rPr>
              <a:t>Tax </a:t>
            </a:r>
            <a:r>
              <a:rPr lang="en-US" sz="2400" dirty="0" smtClean="0">
                <a:solidFill>
                  <a:srgbClr val="EEECE2"/>
                </a:solidFill>
              </a:rPr>
              <a:t>Bill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Created 74.09(3</a:t>
            </a:r>
            <a:r>
              <a:rPr lang="en-US" sz="2000" dirty="0">
                <a:solidFill>
                  <a:srgbClr val="EEECE2"/>
                </a:solidFill>
              </a:rPr>
              <a:t>)(db</a:t>
            </a:r>
            <a:r>
              <a:rPr lang="en-US" sz="2000" dirty="0" smtClean="0">
                <a:solidFill>
                  <a:srgbClr val="EEECE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Requires listing of temporary </a:t>
            </a:r>
            <a:r>
              <a:rPr lang="en-US" sz="2000" dirty="0">
                <a:solidFill>
                  <a:srgbClr val="EEECE2"/>
                </a:solidFill>
              </a:rPr>
              <a:t>levy increases by referendum or resolution </a:t>
            </a:r>
            <a:r>
              <a:rPr lang="en-US" sz="2000" dirty="0" smtClean="0">
                <a:solidFill>
                  <a:srgbClr val="EEECE2"/>
                </a:solidFill>
              </a:rPr>
              <a:t>by county</a:t>
            </a:r>
            <a:r>
              <a:rPr lang="en-US" sz="2000" dirty="0">
                <a:solidFill>
                  <a:srgbClr val="EEECE2"/>
                </a:solidFill>
              </a:rPr>
              <a:t>, </a:t>
            </a:r>
            <a:r>
              <a:rPr lang="en-US" sz="2000" dirty="0" smtClean="0">
                <a:solidFill>
                  <a:srgbClr val="EEECE2"/>
                </a:solidFill>
              </a:rPr>
              <a:t>municipality</a:t>
            </a:r>
            <a:r>
              <a:rPr lang="en-US" sz="2000" dirty="0">
                <a:solidFill>
                  <a:srgbClr val="EEECE2"/>
                </a:solidFill>
              </a:rPr>
              <a:t>, </a:t>
            </a:r>
            <a:r>
              <a:rPr lang="en-US" sz="2000" dirty="0" smtClean="0">
                <a:solidFill>
                  <a:srgbClr val="EEECE2"/>
                </a:solidFill>
              </a:rPr>
              <a:t>school and technical college: </a:t>
            </a:r>
            <a:endParaRPr lang="en-US" sz="2000" dirty="0">
              <a:solidFill>
                <a:srgbClr val="EEECE2"/>
              </a:solidFill>
            </a:endParaRPr>
          </a:p>
          <a:p>
            <a:pPr lvl="2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EEECE2"/>
                </a:solidFill>
              </a:rPr>
              <a:t>Total </a:t>
            </a:r>
            <a:r>
              <a:rPr lang="en-US" sz="1600" dirty="0">
                <a:solidFill>
                  <a:srgbClr val="EEECE2"/>
                </a:solidFill>
              </a:rPr>
              <a:t>amount of temporary increase</a:t>
            </a:r>
          </a:p>
          <a:p>
            <a:pPr lvl="2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EEECE2"/>
                </a:solidFill>
              </a:rPr>
              <a:t>Total amount of increase applied to the property</a:t>
            </a:r>
          </a:p>
          <a:p>
            <a:pPr lvl="2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EEECE2"/>
                </a:solidFill>
              </a:rPr>
              <a:t>Year increase ends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Jurisdiction provides temporary increase </a:t>
            </a:r>
            <a:r>
              <a:rPr lang="en-US" sz="2000" dirty="0">
                <a:solidFill>
                  <a:srgbClr val="EEECE2"/>
                </a:solidFill>
              </a:rPr>
              <a:t>and </a:t>
            </a:r>
            <a:r>
              <a:rPr lang="en-US" sz="2000" dirty="0" smtClean="0">
                <a:solidFill>
                  <a:srgbClr val="EEECE2"/>
                </a:solidFill>
              </a:rPr>
              <a:t>year </a:t>
            </a:r>
            <a:r>
              <a:rPr lang="en-US" sz="2000" dirty="0">
                <a:solidFill>
                  <a:srgbClr val="EEECE2"/>
                </a:solidFill>
              </a:rPr>
              <a:t>increase </a:t>
            </a:r>
            <a:r>
              <a:rPr lang="en-US" sz="2000" dirty="0" smtClean="0">
                <a:solidFill>
                  <a:srgbClr val="EEECE2"/>
                </a:solidFill>
              </a:rPr>
              <a:t>ends</a:t>
            </a:r>
            <a:endParaRPr lang="en-US" sz="2000" dirty="0">
              <a:solidFill>
                <a:srgbClr val="EEECE2"/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A</a:t>
            </a:r>
            <a:r>
              <a:rPr lang="en-US" sz="2000" dirty="0" smtClean="0">
                <a:solidFill>
                  <a:srgbClr val="EEECE2"/>
                </a:solidFill>
              </a:rPr>
              <a:t>mount </a:t>
            </a:r>
            <a:r>
              <a:rPr lang="en-US" sz="2000" dirty="0">
                <a:solidFill>
                  <a:srgbClr val="EEECE2"/>
                </a:solidFill>
              </a:rPr>
              <a:t>of increase </a:t>
            </a:r>
            <a:r>
              <a:rPr lang="en-US" sz="2000" dirty="0" smtClean="0">
                <a:solidFill>
                  <a:srgbClr val="EEECE2"/>
                </a:solidFill>
              </a:rPr>
              <a:t>for a property:</a:t>
            </a:r>
            <a:endParaRPr lang="en-US" sz="2000" dirty="0">
              <a:solidFill>
                <a:srgbClr val="EEECE2"/>
              </a:solidFill>
            </a:endParaRPr>
          </a:p>
          <a:p>
            <a:pPr marL="1257300" lvl="2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rgbClr val="EEECE2"/>
                </a:solidFill>
              </a:rPr>
              <a:t>Calculate rate: divide "</a:t>
            </a:r>
            <a:r>
              <a:rPr lang="en-US" sz="1600" dirty="0">
                <a:solidFill>
                  <a:srgbClr val="EEECE2"/>
                </a:solidFill>
              </a:rPr>
              <a:t>total amount of temporary increase" by </a:t>
            </a:r>
            <a:r>
              <a:rPr lang="en-US" sz="1600" dirty="0" smtClean="0">
                <a:solidFill>
                  <a:srgbClr val="EEECE2"/>
                </a:solidFill>
              </a:rPr>
              <a:t>municipality's total assessed value </a:t>
            </a:r>
            <a:r>
              <a:rPr lang="en-US" sz="1600" dirty="0">
                <a:solidFill>
                  <a:srgbClr val="EEECE2"/>
                </a:solidFill>
              </a:rPr>
              <a:t>(</a:t>
            </a:r>
            <a:r>
              <a:rPr lang="en-US" sz="1600" dirty="0" smtClean="0">
                <a:solidFill>
                  <a:srgbClr val="EEECE2"/>
                </a:solidFill>
              </a:rPr>
              <a:t>include </a:t>
            </a:r>
            <a:r>
              <a:rPr lang="en-US" sz="1600" dirty="0">
                <a:solidFill>
                  <a:srgbClr val="EEECE2"/>
                </a:solidFill>
              </a:rPr>
              <a:t>m</a:t>
            </a:r>
            <a:r>
              <a:rPr lang="en-US" sz="1600" dirty="0" smtClean="0">
                <a:solidFill>
                  <a:srgbClr val="EEECE2"/>
                </a:solidFill>
              </a:rPr>
              <a:t>anufacturing)</a:t>
            </a:r>
            <a:endParaRPr lang="en-US" sz="1600" dirty="0">
              <a:solidFill>
                <a:srgbClr val="EEECE2"/>
              </a:solidFill>
            </a:endParaRPr>
          </a:p>
          <a:p>
            <a:pPr marL="1257300" lvl="2" indent="-34290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 smtClean="0">
                <a:solidFill>
                  <a:srgbClr val="EEECE2"/>
                </a:solidFill>
              </a:rPr>
              <a:t>Apply rate </a:t>
            </a:r>
            <a:r>
              <a:rPr lang="en-US" sz="1600" dirty="0">
                <a:solidFill>
                  <a:srgbClr val="EEECE2"/>
                </a:solidFill>
              </a:rPr>
              <a:t>to </a:t>
            </a:r>
            <a:r>
              <a:rPr lang="en-US" sz="1600" dirty="0" smtClean="0">
                <a:solidFill>
                  <a:srgbClr val="EEECE2"/>
                </a:solidFill>
              </a:rPr>
              <a:t>Assessed </a:t>
            </a:r>
            <a:r>
              <a:rPr lang="en-US" sz="1600" dirty="0">
                <a:solidFill>
                  <a:srgbClr val="EEECE2"/>
                </a:solidFill>
              </a:rPr>
              <a:t>Value of </a:t>
            </a:r>
            <a:r>
              <a:rPr lang="en-US" sz="1600" dirty="0" smtClean="0">
                <a:solidFill>
                  <a:srgbClr val="EEECE2"/>
                </a:solidFill>
              </a:rPr>
              <a:t>Real </a:t>
            </a:r>
            <a:r>
              <a:rPr lang="en-US" sz="1600" dirty="0">
                <a:solidFill>
                  <a:srgbClr val="EEECE2"/>
                </a:solidFill>
              </a:rPr>
              <a:t>Estate or Personal Property for </a:t>
            </a:r>
            <a:r>
              <a:rPr lang="en-US" sz="1600" dirty="0" smtClean="0">
                <a:solidFill>
                  <a:srgbClr val="EEECE2"/>
                </a:solidFill>
              </a:rPr>
              <a:t>each </a:t>
            </a:r>
            <a:r>
              <a:rPr lang="en-US" sz="1600" dirty="0">
                <a:solidFill>
                  <a:srgbClr val="EEECE2"/>
                </a:solidFill>
              </a:rPr>
              <a:t>tax </a:t>
            </a:r>
            <a:r>
              <a:rPr lang="en-US" sz="1600" dirty="0" smtClean="0">
                <a:solidFill>
                  <a:srgbClr val="EEECE2"/>
                </a:solidFill>
              </a:rPr>
              <a:t>bill</a:t>
            </a:r>
            <a:endParaRPr lang="en-US" sz="1600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>
                <a:solidFill>
                  <a:srgbClr val="EEECE2"/>
                </a:solidFill>
              </a:rPr>
              <a:t>2015-2017 State Budget </a:t>
            </a:r>
            <a:r>
              <a:rPr lang="en-US" sz="3800" b="1" dirty="0" smtClean="0">
                <a:solidFill>
                  <a:srgbClr val="EEECE2"/>
                </a:solidFill>
              </a:rPr>
              <a:t>Bill</a:t>
            </a:r>
            <a:r>
              <a:rPr lang="en-US" sz="3800" b="1" dirty="0">
                <a:solidFill>
                  <a:srgbClr val="EEECE2"/>
                </a:solidFill>
              </a:rPr>
              <a:t> </a:t>
            </a:r>
            <a:r>
              <a:rPr lang="en-US" sz="3800" b="1" dirty="0" smtClean="0">
                <a:solidFill>
                  <a:srgbClr val="EEECE2"/>
                </a:solidFill>
              </a:rPr>
              <a:t>- reminder</a:t>
            </a:r>
            <a:endParaRPr lang="en-US" sz="3800" b="1" i="1" dirty="0">
              <a:solidFill>
                <a:srgbClr val="EEECE2"/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Expenditure Restraint Budget Worksheet (SL-203)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NEW! E-file form this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479 municipalities are eligible to file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Due date – May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Form information: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Auto-fill: prior year budget and calculations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EEECE1"/>
                </a:solidFill>
              </a:rPr>
              <a:t>Notifies user if they qualify or not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EEECE1"/>
                </a:solidFill>
              </a:rPr>
              <a:t>Must attach budget summary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LGS Form Changes</a:t>
            </a:r>
            <a:endParaRPr lang="en-US" sz="3800" i="1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Statement of Assessment (SOA)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E-file and file transfer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Due date – second Monday in June or after BOR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Form information: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Auto-fill: DNR acres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Edits to identify large changes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Must provide Assessor name and contact information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LGS Form Changes,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r>
              <a:rPr lang="en-US" sz="3800" b="1" dirty="0" smtClean="0">
                <a:solidFill>
                  <a:srgbClr val="EEECE1"/>
                </a:solidFill>
              </a:rPr>
              <a:t> 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2"/>
                </a:solidFill>
              </a:rPr>
              <a:t>Taxation District Exemption Summary Report (PC-226)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E-file form only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Report in even years only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Due date – July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</a:rPr>
              <a:t>Form information: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Report the number of exempt properties by value category and property purpose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Compile the data submitted by exempt property owners on Forms PC-220 and PC-220A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New this year - 14 value categories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LGS Form Changes,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r>
              <a:rPr lang="en-US" sz="3800" b="1" dirty="0" smtClean="0">
                <a:solidFill>
                  <a:srgbClr val="EEECE1"/>
                </a:solidFill>
              </a:rPr>
              <a:t> 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2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2"/>
                </a:solidFill>
              </a:rPr>
              <a:t>DOR provides debt collection services to local governments</a:t>
            </a:r>
          </a:p>
          <a:p>
            <a:r>
              <a:rPr lang="en-US" sz="2700" dirty="0" smtClean="0">
                <a:solidFill>
                  <a:schemeClr val="bg2"/>
                </a:solidFill>
              </a:rPr>
              <a:t>Over 120 municipalities currently participate</a:t>
            </a:r>
          </a:p>
          <a:p>
            <a:r>
              <a:rPr lang="en-US" sz="2700" dirty="0" smtClean="0">
                <a:solidFill>
                  <a:schemeClr val="bg2"/>
                </a:solidFill>
              </a:rPr>
              <a:t>Debts delinquent for 90 days are eligible for referral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Debt is owed directly to local government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Debtor received notice/appeal rights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State Debt Collection (SDC)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2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2"/>
                </a:solidFill>
              </a:rPr>
              <a:t>Common examples: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bg2"/>
                </a:solidFill>
              </a:rPr>
              <a:t>Personal property taxes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bg2"/>
                </a:solidFill>
              </a:rPr>
              <a:t>Municipal utility bills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bg2"/>
                </a:solidFill>
              </a:rPr>
              <a:t>Local police and fire dept. inspection/service fees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bg2"/>
                </a:solidFill>
              </a:rPr>
              <a:t>Municipality-owned ambulance service debts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chemeClr val="bg2"/>
                </a:solidFill>
              </a:rPr>
              <a:t>Housing authority </a:t>
            </a:r>
            <a:r>
              <a:rPr lang="en-US" sz="2300" dirty="0" smtClean="0">
                <a:solidFill>
                  <a:schemeClr val="bg2"/>
                </a:solidFill>
              </a:rPr>
              <a:t>debts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Municipal court debts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Parking tickets</a:t>
            </a:r>
          </a:p>
          <a:p>
            <a:pPr marL="457200" lvl="1" indent="0">
              <a:buNone/>
            </a:pPr>
            <a:endParaRPr lang="en-US" sz="2300" dirty="0" smtClean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State Debt Collection (SDC),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09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chemeClr val="bg2"/>
                </a:solidFill>
              </a:rPr>
              <a:t>SDC Process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DOR utilizes tools to collect municipal debt, such as payment plans, wage garnishments, bank levies, income tax refund offset (i.e., TRIP), unclaimed property setoffs, etc.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DOR assesses the debtor a fee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chemeClr val="bg2"/>
                </a:solidFill>
              </a:rPr>
              <a:t>No charge to local governments for participating</a:t>
            </a:r>
          </a:p>
          <a:p>
            <a:pPr lvl="0"/>
            <a:r>
              <a:rPr lang="en-US" sz="2700" dirty="0" smtClean="0">
                <a:solidFill>
                  <a:srgbClr val="EEECE1"/>
                </a:solidFill>
              </a:rPr>
              <a:t>For more information and/or to enroll: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rgbClr val="EEECE1"/>
                </a:solidFill>
              </a:rPr>
              <a:t>Phone – (608) 264-0344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smtClean="0">
                <a:solidFill>
                  <a:srgbClr val="EEECE1"/>
                </a:solidFill>
              </a:rPr>
              <a:t>Email – </a:t>
            </a:r>
            <a:r>
              <a:rPr lang="en-US" sz="2300" u="sng" dirty="0" smtClean="0">
                <a:solidFill>
                  <a:schemeClr val="accent6"/>
                </a:solidFill>
              </a:rPr>
              <a:t>SDC@revenue.wi.gov</a:t>
            </a:r>
          </a:p>
          <a:p>
            <a:pPr marL="457200" lvl="1" indent="0">
              <a:buNone/>
            </a:pPr>
            <a:endParaRPr lang="en-US" sz="2300" dirty="0">
              <a:solidFill>
                <a:srgbClr val="EEECE1"/>
              </a:solidFill>
            </a:endParaRPr>
          </a:p>
          <a:p>
            <a:pPr marL="457200" lvl="1" indent="0">
              <a:buNone/>
            </a:pPr>
            <a:endParaRPr lang="en-US" sz="2300" dirty="0" smtClean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n-US" sz="2300" dirty="0" smtClean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EEECE1"/>
              </a:solidFill>
            </a:endParaRPr>
          </a:p>
          <a:p>
            <a:pPr marL="914400" lvl="2" indent="0">
              <a:buNone/>
            </a:pPr>
            <a:endParaRPr lang="en-US" sz="2000" dirty="0" smtClean="0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95677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1"/>
                </a:solidFill>
              </a:rPr>
              <a:t>State Debt Collection (SDC), </a:t>
            </a:r>
            <a:r>
              <a:rPr lang="en-US" sz="3800" b="1" i="1" dirty="0" smtClean="0">
                <a:solidFill>
                  <a:srgbClr val="EEECE1"/>
                </a:solidFill>
              </a:rPr>
              <a:t>cont.</a:t>
            </a:r>
            <a:endParaRPr lang="en-US" sz="3800" i="1" dirty="0">
              <a:solidFill>
                <a:srgbClr val="EEECE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225040"/>
            <a:ext cx="8229600" cy="4510723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bg2"/>
                </a:solidFill>
              </a:rPr>
              <a:t>Stay Informed!</a:t>
            </a:r>
          </a:p>
          <a:p>
            <a:r>
              <a:rPr lang="en-US" altLang="en-US" sz="2800" dirty="0">
                <a:solidFill>
                  <a:schemeClr val="bg2"/>
                </a:solidFill>
              </a:rPr>
              <a:t>Receive email updates about law changes, filing reminders, updated reports and notifications</a:t>
            </a:r>
          </a:p>
          <a:p>
            <a:pPr lvl="0"/>
            <a:r>
              <a:rPr lang="en-US" altLang="en-US" sz="2800" dirty="0">
                <a:solidFill>
                  <a:schemeClr val="bg2"/>
                </a:solidFill>
              </a:rPr>
              <a:t>Subscribe at </a:t>
            </a:r>
            <a:r>
              <a:rPr lang="en-US" altLang="en-US" sz="2800" u="sng" dirty="0" smtClean="0">
                <a:solidFill>
                  <a:schemeClr val="accent6"/>
                </a:solidFill>
              </a:rPr>
              <a:t>revenue.wi.gov/governments</a:t>
            </a:r>
            <a:r>
              <a:rPr lang="en-US" altLang="en-US" sz="2800" dirty="0" smtClean="0">
                <a:solidFill>
                  <a:schemeClr val="bg2"/>
                </a:solidFill>
              </a:rPr>
              <a:t> </a:t>
            </a:r>
            <a:r>
              <a:rPr lang="en-US" altLang="en-US" sz="2800" dirty="0">
                <a:solidFill>
                  <a:schemeClr val="bg2"/>
                </a:solidFill>
              </a:rPr>
              <a:t>– click "Sign up for email updates"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bg2"/>
                </a:solidFill>
              </a:rPr>
              <a:t>Municipal Treasurer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bg2"/>
                </a:solidFill>
              </a:rPr>
              <a:t>Municipal Clerk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9812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295400"/>
            <a:ext cx="8382000" cy="9296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Email Updates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</p:spTree>
    <p:extLst>
      <p:ext uri="{BB962C8B-B14F-4D97-AF65-F5344CB8AC3E}">
        <p14:creationId xmlns:p14="http://schemas.microsoft.com/office/powerpoint/2010/main" val="20851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0574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2"/>
                </a:solidFill>
              </a:rPr>
              <a:t>DOR website: </a:t>
            </a:r>
            <a:r>
              <a:rPr lang="en-US" sz="2800" u="sng" dirty="0" smtClean="0">
                <a:solidFill>
                  <a:schemeClr val="accent6"/>
                </a:solidFill>
              </a:rPr>
              <a:t>revenue.wi.gov</a:t>
            </a:r>
            <a:endParaRPr lang="en-US" sz="2800" u="sng" dirty="0">
              <a:solidFill>
                <a:schemeClr val="accent6"/>
              </a:solidFill>
            </a:endParaRPr>
          </a:p>
          <a:p>
            <a:r>
              <a:rPr lang="en-US" sz="2800" dirty="0" smtClean="0">
                <a:solidFill>
                  <a:schemeClr val="bg2"/>
                </a:solidFill>
              </a:rPr>
              <a:t>Online videos – see DOR Video Center</a:t>
            </a:r>
          </a:p>
          <a:p>
            <a:pPr lvl="1"/>
            <a:r>
              <a:rPr lang="en-US" sz="2400" dirty="0" smtClean="0">
                <a:solidFill>
                  <a:schemeClr val="bg2"/>
                </a:solidFill>
              </a:rPr>
              <a:t>Select "Government" </a:t>
            </a:r>
          </a:p>
          <a:p>
            <a:pPr lvl="1"/>
            <a:r>
              <a:rPr lang="en-US" sz="2400" dirty="0" smtClean="0">
                <a:solidFill>
                  <a:schemeClr val="bg2"/>
                </a:solidFill>
              </a:rPr>
              <a:t>Examples</a:t>
            </a:r>
            <a:r>
              <a:rPr lang="en-US" sz="2400" dirty="0">
                <a:solidFill>
                  <a:schemeClr val="bg2"/>
                </a:solidFill>
              </a:rPr>
              <a:t>: My tax account, eRETR, assessment topics (frac sand, use-value)</a:t>
            </a:r>
          </a:p>
          <a:p>
            <a:pPr lvl="0"/>
            <a:r>
              <a:rPr lang="en-US" sz="2800" dirty="0" smtClean="0">
                <a:solidFill>
                  <a:schemeClr val="bg2"/>
                </a:solidFill>
              </a:rPr>
              <a:t>Annual calendar: </a:t>
            </a:r>
            <a:r>
              <a:rPr lang="en-US" sz="2800" u="sng" dirty="0" smtClean="0">
                <a:solidFill>
                  <a:schemeClr val="accent6"/>
                </a:solidFill>
              </a:rPr>
              <a:t>revenue.wi.gov/slf/cotvc/tvccal.pdf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9812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31064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Resources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06876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2"/>
                </a:solidFill>
              </a:rPr>
              <a:t>Wisconsin Property Assessment Manual: </a:t>
            </a:r>
            <a:r>
              <a:rPr lang="en-US" sz="2400" u="sng" dirty="0" smtClean="0">
                <a:solidFill>
                  <a:schemeClr val="accent6"/>
                </a:solidFill>
              </a:rPr>
              <a:t>revenue.wi.gov/html/govpub.html#property  </a:t>
            </a:r>
            <a:endParaRPr lang="en-US" sz="2400" u="sng" dirty="0">
              <a:solidFill>
                <a:schemeClr val="accent6"/>
              </a:solidFill>
            </a:endParaRPr>
          </a:p>
          <a:p>
            <a:r>
              <a:rPr lang="en-US" sz="3000" dirty="0">
                <a:solidFill>
                  <a:schemeClr val="bg2"/>
                </a:solidFill>
              </a:rPr>
              <a:t>Publications: </a:t>
            </a:r>
            <a:r>
              <a:rPr lang="en-US" sz="2400" u="sng" dirty="0" smtClean="0">
                <a:solidFill>
                  <a:schemeClr val="accent6"/>
                </a:solidFill>
              </a:rPr>
              <a:t>revenue.wi.gov/html/pubs.html </a:t>
            </a:r>
            <a:endParaRPr lang="en-US" sz="2400" u="sng" dirty="0">
              <a:solidFill>
                <a:schemeClr val="accent6"/>
              </a:solidFill>
            </a:endParaRPr>
          </a:p>
          <a:p>
            <a:r>
              <a:rPr lang="en-US" sz="3000" dirty="0">
                <a:solidFill>
                  <a:schemeClr val="bg2"/>
                </a:solidFill>
              </a:rPr>
              <a:t>Reports: </a:t>
            </a:r>
            <a:r>
              <a:rPr lang="en-US" sz="2400" u="sng" dirty="0" smtClean="0">
                <a:solidFill>
                  <a:schemeClr val="accent6"/>
                </a:solidFill>
              </a:rPr>
              <a:t>revenue.wi.gov/report/index.html </a:t>
            </a:r>
            <a:endParaRPr lang="en-US" sz="2400" u="sng" dirty="0">
              <a:solidFill>
                <a:schemeClr val="accent6"/>
              </a:solidFill>
            </a:endParaRPr>
          </a:p>
          <a:p>
            <a:r>
              <a:rPr lang="en-US" sz="3000" dirty="0">
                <a:solidFill>
                  <a:schemeClr val="bg2"/>
                </a:solidFill>
              </a:rPr>
              <a:t>Common </a:t>
            </a:r>
            <a:r>
              <a:rPr lang="en-US" sz="3000" dirty="0" smtClean="0">
                <a:solidFill>
                  <a:schemeClr val="bg2"/>
                </a:solidFill>
              </a:rPr>
              <a:t>questions</a:t>
            </a:r>
            <a:r>
              <a:rPr lang="en-US" sz="3000" dirty="0">
                <a:solidFill>
                  <a:schemeClr val="bg2"/>
                </a:solidFill>
              </a:rPr>
              <a:t>: </a:t>
            </a:r>
            <a:r>
              <a:rPr lang="en-US" sz="2400" u="sng" dirty="0" smtClean="0">
                <a:solidFill>
                  <a:schemeClr val="accent6"/>
                </a:solidFill>
              </a:rPr>
              <a:t>revenue.wi.gov/faqs/index-pt.html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58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20535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Resources, </a:t>
            </a:r>
            <a:r>
              <a:rPr lang="en-US" sz="3800" b="1" i="1" dirty="0" smtClean="0">
                <a:solidFill>
                  <a:schemeClr val="bg2"/>
                </a:solidFill>
              </a:rPr>
              <a:t>cont.</a:t>
            </a:r>
            <a:r>
              <a:rPr lang="en-US" sz="3800" b="1" dirty="0" smtClean="0">
                <a:solidFill>
                  <a:schemeClr val="bg2"/>
                </a:solidFill>
              </a:rPr>
              <a:t> 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0687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/>
                </a:solidFill>
              </a:rPr>
              <a:t>Questions/comments/suggestions?</a:t>
            </a:r>
            <a:endParaRPr lang="en-US" sz="30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59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chemeClr val="bg2"/>
                </a:solidFill>
              </a:rPr>
              <a:t>Thank you</a:t>
            </a:r>
            <a:endParaRPr lang="en-US" sz="3800" dirty="0">
              <a:solidFill>
                <a:schemeClr val="bg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Wisconsin Department of Revenue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EDAC-1107-4176-9A6C-9FABD025F120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373380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Property </a:t>
            </a:r>
            <a:r>
              <a:rPr lang="en-US" sz="2400" dirty="0">
                <a:solidFill>
                  <a:srgbClr val="EEECE2"/>
                </a:solidFill>
              </a:rPr>
              <a:t>Tax bill </a:t>
            </a:r>
            <a:r>
              <a:rPr lang="en-US" sz="2400" dirty="0" smtClean="0">
                <a:solidFill>
                  <a:srgbClr val="EEECE2"/>
                </a:solidFill>
              </a:rPr>
              <a:t>changes, </a:t>
            </a:r>
            <a:r>
              <a:rPr lang="en-US" sz="2400" i="1" dirty="0" smtClean="0">
                <a:solidFill>
                  <a:srgbClr val="EEECE2"/>
                </a:solidFill>
              </a:rPr>
              <a:t>cont.</a:t>
            </a:r>
            <a:endParaRPr lang="en-US" sz="2400" i="1" dirty="0">
              <a:solidFill>
                <a:srgbClr val="EEECE2"/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New format available for 2015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Required for 2016 </a:t>
            </a:r>
          </a:p>
          <a:p>
            <a:pPr marL="45720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u="sng" dirty="0" smtClean="0">
                <a:solidFill>
                  <a:schemeClr val="accent6"/>
                </a:solidFill>
              </a:rPr>
              <a:t>revenue.wi.gov/forms/govbill/index.html</a:t>
            </a:r>
            <a:r>
              <a:rPr lang="en-US" sz="2000" dirty="0" smtClean="0">
                <a:solidFill>
                  <a:srgbClr val="EEECE2"/>
                </a:solidFill>
              </a:rPr>
              <a:t> </a:t>
            </a:r>
            <a:endParaRPr lang="en-US" sz="2000" dirty="0">
              <a:solidFill>
                <a:srgbClr val="EEECE2"/>
              </a:solidFill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rgbClr val="EEECE2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356350"/>
            <a:ext cx="2895600" cy="365125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Wisconsin Department of Revenue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>
                <a:solidFill>
                  <a:srgbClr val="EEECE2"/>
                </a:solidFill>
              </a:rPr>
              <a:t>2015-2017 State Budget </a:t>
            </a:r>
            <a:r>
              <a:rPr lang="en-US" sz="3800" b="1" dirty="0" smtClean="0">
                <a:solidFill>
                  <a:srgbClr val="EEECE2"/>
                </a:solidFill>
              </a:rPr>
              <a:t>Bill - reminder</a:t>
            </a:r>
            <a:endParaRPr lang="en-US" sz="3800" b="1" i="1" dirty="0">
              <a:solidFill>
                <a:srgbClr val="EEECE2"/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362200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145 – Real Estate Transfer Return (RETR)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February 6, 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RETR required for exempt conveyances 77.25(2</a:t>
            </a:r>
            <a:r>
              <a:rPr lang="en-US" sz="2400" dirty="0">
                <a:solidFill>
                  <a:srgbClr val="EEECE2"/>
                </a:solidFill>
              </a:rPr>
              <a:t>), (2r), (4), </a:t>
            </a:r>
            <a:r>
              <a:rPr lang="en-US" sz="2400" dirty="0" smtClean="0">
                <a:solidFill>
                  <a:srgbClr val="EEECE2"/>
                </a:solidFill>
              </a:rPr>
              <a:t> </a:t>
            </a:r>
            <a:r>
              <a:rPr lang="en-US" sz="2400" dirty="0">
                <a:solidFill>
                  <a:srgbClr val="EEECE2"/>
                </a:solidFill>
              </a:rPr>
              <a:t>(11</a:t>
            </a:r>
            <a:r>
              <a:rPr lang="en-US" sz="2400" dirty="0" smtClean="0">
                <a:solidFill>
                  <a:srgbClr val="EEECE2"/>
                </a:solidFill>
              </a:rPr>
              <a:t>):</a:t>
            </a:r>
            <a:endParaRPr lang="en-US" sz="2400" dirty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From the </a:t>
            </a:r>
            <a:r>
              <a:rPr lang="en-US" sz="2000" dirty="0" smtClean="0">
                <a:solidFill>
                  <a:srgbClr val="EEECE2"/>
                </a:solidFill>
              </a:rPr>
              <a:t>US </a:t>
            </a:r>
            <a:r>
              <a:rPr lang="en-US" sz="2000" dirty="0">
                <a:solidFill>
                  <a:srgbClr val="EEECE2"/>
                </a:solidFill>
              </a:rPr>
              <a:t>or from this state </a:t>
            </a:r>
            <a:endParaRPr lang="en-US" sz="2000" dirty="0" smtClean="0">
              <a:solidFill>
                <a:srgbClr val="EEECE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For the purpose of </a:t>
            </a:r>
            <a:r>
              <a:rPr lang="en-US" sz="2000" dirty="0">
                <a:solidFill>
                  <a:srgbClr val="EEECE2"/>
                </a:solidFill>
              </a:rPr>
              <a:t>road, street, or highway, to the </a:t>
            </a:r>
            <a:r>
              <a:rPr lang="en-US" sz="2000" dirty="0" smtClean="0">
                <a:solidFill>
                  <a:srgbClr val="EEECE2"/>
                </a:solidFill>
              </a:rPr>
              <a:t>US </a:t>
            </a:r>
            <a:r>
              <a:rPr lang="en-US" sz="2000" dirty="0">
                <a:solidFill>
                  <a:srgbClr val="EEECE2"/>
                </a:solidFill>
              </a:rPr>
              <a:t>or to </a:t>
            </a:r>
            <a:r>
              <a:rPr lang="en-US" sz="2000" dirty="0" smtClean="0">
                <a:solidFill>
                  <a:srgbClr val="EEECE2"/>
                </a:solidFill>
              </a:rPr>
              <a:t>this state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On sale for delinquent taxes or </a:t>
            </a:r>
            <a:r>
              <a:rPr lang="en-US" sz="2000" dirty="0" smtClean="0">
                <a:solidFill>
                  <a:srgbClr val="EEECE2"/>
                </a:solidFill>
              </a:rPr>
              <a:t>assessments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By will, descent or survivorship</a:t>
            </a:r>
            <a:endParaRPr lang="en-US" sz="2000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Prohibits municipalities </a:t>
            </a:r>
            <a:r>
              <a:rPr lang="en-US" sz="2400" dirty="0" smtClean="0">
                <a:solidFill>
                  <a:srgbClr val="EEECE2"/>
                </a:solidFill>
              </a:rPr>
              <a:t>/ counties </a:t>
            </a:r>
            <a:r>
              <a:rPr lang="en-US" sz="2400" dirty="0">
                <a:solidFill>
                  <a:srgbClr val="EEECE2"/>
                </a:solidFill>
              </a:rPr>
              <a:t>from imposing fees on conveyances </a:t>
            </a:r>
            <a:r>
              <a:rPr lang="en-US" sz="2400" dirty="0" smtClean="0">
                <a:solidFill>
                  <a:srgbClr val="EEECE2"/>
                </a:solidFill>
              </a:rPr>
              <a:t>exempt </a:t>
            </a:r>
            <a:r>
              <a:rPr lang="en-US" sz="2400" dirty="0">
                <a:solidFill>
                  <a:srgbClr val="EEECE2"/>
                </a:solidFill>
              </a:rPr>
              <a:t>from </a:t>
            </a:r>
            <a:r>
              <a:rPr lang="en-US" sz="2400" dirty="0" smtClean="0">
                <a:solidFill>
                  <a:srgbClr val="EEECE2"/>
                </a:solidFill>
              </a:rPr>
              <a:t>transfer </a:t>
            </a:r>
            <a:r>
              <a:rPr lang="en-US" sz="2400" dirty="0">
                <a:solidFill>
                  <a:srgbClr val="EEECE2"/>
                </a:solidFill>
              </a:rPr>
              <a:t>fee under </a:t>
            </a:r>
            <a:r>
              <a:rPr lang="en-US" sz="2400" dirty="0" smtClean="0">
                <a:solidFill>
                  <a:srgbClr val="EEECE2"/>
                </a:solidFill>
              </a:rPr>
              <a:t>77.25</a:t>
            </a:r>
          </a:p>
          <a:p>
            <a:pPr marL="341313" lvl="1" indent="0">
              <a:buNone/>
            </a:pPr>
            <a:r>
              <a:rPr lang="en-US" sz="2400" u="sng" dirty="0">
                <a:solidFill>
                  <a:schemeClr val="accent6"/>
                </a:solidFill>
              </a:rPr>
              <a:t>https://docs.legis.wisconsin.gov/2015/related/acts/145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</a:t>
            </a:r>
            <a:r>
              <a:rPr lang="en-US" sz="3800" b="1" dirty="0">
                <a:solidFill>
                  <a:srgbClr val="EEECE2"/>
                </a:solidFill>
              </a:rPr>
              <a:t>C</a:t>
            </a:r>
            <a:r>
              <a:rPr lang="en-US" sz="3800" b="1" dirty="0" smtClean="0">
                <a:solidFill>
                  <a:srgbClr val="EEECE2"/>
                </a:solidFill>
              </a:rPr>
              <a:t>hanges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2362200"/>
            <a:ext cx="8354568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216 – Tax Administration Technical Changes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Effective </a:t>
            </a:r>
            <a:r>
              <a:rPr lang="en-US" sz="2400" dirty="0" smtClean="0">
                <a:solidFill>
                  <a:srgbClr val="EEECE2"/>
                </a:solidFill>
              </a:rPr>
              <a:t>March 3, </a:t>
            </a:r>
            <a:r>
              <a:rPr lang="en-US" sz="2400" dirty="0">
                <a:solidFill>
                  <a:srgbClr val="EEECE2"/>
                </a:solidFill>
              </a:rPr>
              <a:t>2016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Provides RETR filing exception for 77.25 (10m):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EEECE2"/>
                </a:solidFill>
              </a:rPr>
              <a:t>Solely to designate a TOD beneficiary under s. </a:t>
            </a:r>
            <a:r>
              <a:rPr lang="en-US" sz="2000" dirty="0" smtClean="0">
                <a:solidFill>
                  <a:srgbClr val="EEECE2"/>
                </a:solidFill>
              </a:rPr>
              <a:t>705.15</a:t>
            </a:r>
          </a:p>
          <a:p>
            <a:pPr marL="341313" lvl="1" indent="0">
              <a:buNone/>
            </a:pPr>
            <a:endParaRPr lang="en-US" sz="2400" u="sng" dirty="0" smtClean="0">
              <a:solidFill>
                <a:schemeClr val="accent6"/>
              </a:solidFill>
            </a:endParaRPr>
          </a:p>
          <a:p>
            <a:pPr marL="341313" lvl="1" indent="0">
              <a:buNone/>
            </a:pPr>
            <a:endParaRPr lang="en-US" sz="2400" u="sng" dirty="0" smtClean="0">
              <a:solidFill>
                <a:schemeClr val="accent6"/>
              </a:solidFill>
            </a:endParaRPr>
          </a:p>
          <a:p>
            <a:pPr marL="341313" lvl="1" indent="0">
              <a:buNone/>
            </a:pPr>
            <a:r>
              <a:rPr lang="en-US" sz="2400" u="sng" dirty="0" smtClean="0">
                <a:solidFill>
                  <a:schemeClr val="accent6"/>
                </a:solidFill>
              </a:rPr>
              <a:t>http</a:t>
            </a:r>
            <a:r>
              <a:rPr lang="en-US" sz="2400" u="sng" dirty="0">
                <a:solidFill>
                  <a:schemeClr val="accent6"/>
                </a:solidFill>
              </a:rPr>
              <a:t>://docs.legis.wisconsin.gov/2015/related/acts/216</a:t>
            </a:r>
            <a:endParaRPr lang="en-US" sz="2400" dirty="0" smtClean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Wisconsin Department of Revenue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12609"/>
            <a:ext cx="835456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EEECE2"/>
                </a:solidFill>
              </a:rPr>
              <a:t>2015 Act </a:t>
            </a:r>
            <a:r>
              <a:rPr lang="en-US" sz="2800" dirty="0" smtClean="0">
                <a:solidFill>
                  <a:srgbClr val="EEECE2"/>
                </a:solidFill>
              </a:rPr>
              <a:t>216 – Tax Administration Technical Changes, </a:t>
            </a:r>
            <a:r>
              <a:rPr lang="en-US" sz="2800" i="1" dirty="0" smtClean="0">
                <a:solidFill>
                  <a:srgbClr val="EEECE2"/>
                </a:solidFill>
              </a:rPr>
              <a:t>cont.</a:t>
            </a:r>
            <a:r>
              <a:rPr lang="en-US" sz="2800" dirty="0" smtClean="0">
                <a:solidFill>
                  <a:srgbClr val="EEECE2"/>
                </a:solidFill>
              </a:rPr>
              <a:t>  </a:t>
            </a:r>
            <a:endParaRPr lang="en-US" sz="2400" i="1" dirty="0" smtClean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EEECE2"/>
                </a:solidFill>
              </a:rPr>
              <a:t>Allows DOR to suspend assessor certification or order corrective action to avoid revocation or suspension of </a:t>
            </a:r>
            <a:r>
              <a:rPr lang="en-US" sz="2400" dirty="0" smtClean="0">
                <a:solidFill>
                  <a:srgbClr val="EEECE2"/>
                </a:solidFill>
              </a:rPr>
              <a:t>certification</a:t>
            </a:r>
            <a:endParaRPr lang="en-US" sz="2400" dirty="0">
              <a:solidFill>
                <a:srgbClr val="EEECE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EEECE2"/>
                </a:solidFill>
              </a:rPr>
              <a:t>Removes </a:t>
            </a:r>
            <a:r>
              <a:rPr lang="en-US" sz="2400" dirty="0">
                <a:solidFill>
                  <a:srgbClr val="EEECE2"/>
                </a:solidFill>
              </a:rPr>
              <a:t>ability for assessors to take exam repeatedly for re-certification rather than attend continuing education and annual DOR </a:t>
            </a:r>
            <a:r>
              <a:rPr lang="en-US" sz="2400" dirty="0" smtClean="0">
                <a:solidFill>
                  <a:srgbClr val="EEECE2"/>
                </a:solidFill>
              </a:rPr>
              <a:t>meetings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EEECE2"/>
                </a:solidFill>
              </a:rPr>
              <a:t>Effective </a:t>
            </a:r>
            <a:r>
              <a:rPr lang="en-US" sz="2000" dirty="0">
                <a:solidFill>
                  <a:srgbClr val="EEECE2"/>
                </a:solidFill>
              </a:rPr>
              <a:t>with certifications and renewals issued June 1, 2016 </a:t>
            </a:r>
            <a:r>
              <a:rPr lang="en-US" sz="2000" dirty="0" smtClean="0">
                <a:solidFill>
                  <a:srgbClr val="EEECE2"/>
                </a:solidFill>
              </a:rPr>
              <a:t>forward</a:t>
            </a:r>
            <a:endParaRPr lang="en-US" sz="1600" dirty="0">
              <a:solidFill>
                <a:srgbClr val="EEECE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653FEDAC-1107-4176-9A6C-9FABD025F120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209800"/>
            <a:ext cx="8077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33400" y="15240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b="1" dirty="0" smtClean="0">
                <a:solidFill>
                  <a:srgbClr val="EEECE2"/>
                </a:solidFill>
              </a:rPr>
              <a:t>Law Changes, </a:t>
            </a:r>
            <a:r>
              <a:rPr lang="en-US" sz="3800" b="1" i="1" dirty="0" smtClean="0">
                <a:solidFill>
                  <a:srgbClr val="EEECE2"/>
                </a:solidFill>
              </a:rPr>
              <a:t>cont.</a:t>
            </a:r>
            <a:r>
              <a:rPr lang="en-US" sz="3800" b="1" dirty="0" smtClean="0">
                <a:solidFill>
                  <a:srgbClr val="EEECE2"/>
                </a:solidFill>
              </a:rPr>
              <a:t>  </a:t>
            </a:r>
            <a:endParaRPr lang="en-US" sz="3800" dirty="0">
              <a:solidFill>
                <a:srgbClr val="EEECE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Wisconsin Department of Revenue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36159</TotalTime>
  <Words>3463</Words>
  <Application>Microsoft Office PowerPoint</Application>
  <PresentationFormat>On-screen Show (4:3)</PresentationFormat>
  <Paragraphs>650</Paragraphs>
  <Slides>59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Courier New</vt:lpstr>
      <vt:lpstr>Wingdings</vt:lpstr>
      <vt:lpstr>Office Theme</vt:lpstr>
      <vt:lpstr>Municipal Treasurers Appleton April 21, 2016</vt:lpstr>
      <vt:lpstr>Presenters   </vt:lpstr>
      <vt:lpstr>Topics of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Wisconsin Department of 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</dc:creator>
  <cp:lastModifiedBy>Foy, Valeah R; FTE; 12/29/2010</cp:lastModifiedBy>
  <cp:revision>269</cp:revision>
  <cp:lastPrinted>2016-03-07T17:29:35Z</cp:lastPrinted>
  <dcterms:created xsi:type="dcterms:W3CDTF">2012-05-08T14:25:00Z</dcterms:created>
  <dcterms:modified xsi:type="dcterms:W3CDTF">2016-04-12T16:47:17Z</dcterms:modified>
</cp:coreProperties>
</file>